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4"/>
  </p:sldMasterIdLst>
  <p:notesMasterIdLst>
    <p:notesMasterId r:id="rId23"/>
  </p:notesMasterIdLst>
  <p:handoutMasterIdLst>
    <p:handoutMasterId r:id="rId24"/>
  </p:handoutMasterIdLst>
  <p:sldIdLst>
    <p:sldId id="377" r:id="rId5"/>
    <p:sldId id="423" r:id="rId6"/>
    <p:sldId id="424" r:id="rId7"/>
    <p:sldId id="422" r:id="rId8"/>
    <p:sldId id="425" r:id="rId9"/>
    <p:sldId id="401" r:id="rId10"/>
    <p:sldId id="413" r:id="rId11"/>
    <p:sldId id="427" r:id="rId12"/>
    <p:sldId id="428" r:id="rId13"/>
    <p:sldId id="429" r:id="rId14"/>
    <p:sldId id="432" r:id="rId15"/>
    <p:sldId id="433" r:id="rId16"/>
    <p:sldId id="431" r:id="rId17"/>
    <p:sldId id="434" r:id="rId18"/>
    <p:sldId id="435" r:id="rId19"/>
    <p:sldId id="430" r:id="rId20"/>
    <p:sldId id="412" r:id="rId21"/>
    <p:sldId id="43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tle, Christopher" initials="CC" lastIdx="10" clrIdx="0">
    <p:extLst>
      <p:ext uri="{19B8F6BF-5375-455C-9EA6-DF929625EA0E}">
        <p15:presenceInfo xmlns:p15="http://schemas.microsoft.com/office/powerpoint/2012/main" userId="S::c.castle@unesco.org::6597ffc0-1084-47a3-8690-74ff04b84f84" providerId="AD"/>
      </p:ext>
    </p:extLst>
  </p:cmAuthor>
  <p:cmAuthor id="2" name="Seguy, Sylvain" initials="SS" lastIdx="1" clrIdx="1">
    <p:extLst>
      <p:ext uri="{19B8F6BF-5375-455C-9EA6-DF929625EA0E}">
        <p15:presenceInfo xmlns:p15="http://schemas.microsoft.com/office/powerpoint/2012/main" userId="S-1-5-21-1606980848-1958367476-725345543-91960" providerId="AD"/>
      </p:ext>
    </p:extLst>
  </p:cmAuthor>
  <p:cmAuthor id="3" name="Laoufi, Rym" initials="LR" lastIdx="1" clrIdx="2">
    <p:extLst>
      <p:ext uri="{19B8F6BF-5375-455C-9EA6-DF929625EA0E}">
        <p15:presenceInfo xmlns:p15="http://schemas.microsoft.com/office/powerpoint/2012/main" userId="S-1-5-21-1606980848-1958367476-725345543-1190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B3"/>
    <a:srgbClr val="0077D4"/>
    <a:srgbClr val="005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720" autoAdjust="0"/>
  </p:normalViewPr>
  <p:slideViewPr>
    <p:cSldViewPr snapToGrid="0">
      <p:cViewPr varScale="1">
        <p:scale>
          <a:sx n="54" d="100"/>
          <a:sy n="54" d="100"/>
        </p:scale>
        <p:origin x="1044" y="54"/>
      </p:cViewPr>
      <p:guideLst>
        <p:guide orient="horz" pos="2137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3" d="100"/>
          <a:sy n="73" d="100"/>
        </p:scale>
        <p:origin x="2212" y="-1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F1AD10-24AC-41CB-A82F-3153A56E90B8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71138D5-FA26-4030-9DC7-D781E66BF721}">
      <dgm:prSet phldrT="[Texte]"/>
      <dgm:spPr/>
      <dgm:t>
        <a:bodyPr/>
        <a:lstStyle/>
        <a:p>
          <a:r>
            <a:rPr lang="en-US" b="0" i="0" dirty="0"/>
            <a:t>New international day against violence and bullying at school including cyberbullying – 5 November 2020</a:t>
          </a:r>
          <a:endParaRPr lang="fr-FR" dirty="0"/>
        </a:p>
      </dgm:t>
    </dgm:pt>
    <dgm:pt modelId="{83EF8C04-8D47-4215-9DBC-339529595BF7}" type="parTrans" cxnId="{F8213BEF-07CA-47CB-8B1F-B88F6938FC03}">
      <dgm:prSet/>
      <dgm:spPr/>
      <dgm:t>
        <a:bodyPr/>
        <a:lstStyle/>
        <a:p>
          <a:endParaRPr lang="fr-FR"/>
        </a:p>
      </dgm:t>
    </dgm:pt>
    <dgm:pt modelId="{788E134D-332B-4070-A425-B4D88EFC2973}" type="sibTrans" cxnId="{F8213BEF-07CA-47CB-8B1F-B88F6938FC03}">
      <dgm:prSet/>
      <dgm:spPr/>
      <dgm:t>
        <a:bodyPr/>
        <a:lstStyle/>
        <a:p>
          <a:endParaRPr lang="fr-FR"/>
        </a:p>
      </dgm:t>
    </dgm:pt>
    <dgm:pt modelId="{7249D90C-A902-4F74-BC20-CDDD2201845E}">
      <dgm:prSet phldrT="[Texte]"/>
      <dgm:spPr/>
      <dgm:t>
        <a:bodyPr/>
        <a:lstStyle/>
        <a:p>
          <a:r>
            <a:rPr lang="fr-FR" dirty="0"/>
            <a:t>International </a:t>
          </a:r>
          <a:r>
            <a:rPr lang="fr-FR" dirty="0" err="1"/>
            <a:t>Conference</a:t>
          </a:r>
          <a:r>
            <a:rPr lang="fr-FR" dirty="0"/>
            <a:t> on </a:t>
          </a:r>
          <a:r>
            <a:rPr lang="fr-FR" dirty="0" err="1"/>
            <a:t>School</a:t>
          </a:r>
          <a:r>
            <a:rPr lang="fr-FR" dirty="0"/>
            <a:t> </a:t>
          </a:r>
          <a:r>
            <a:rPr lang="fr-FR" dirty="0" err="1"/>
            <a:t>Bullying</a:t>
          </a:r>
          <a:r>
            <a:rPr lang="fr-FR" dirty="0"/>
            <a:t> – 5 </a:t>
          </a:r>
          <a:r>
            <a:rPr lang="fr-FR" dirty="0" err="1"/>
            <a:t>November</a:t>
          </a:r>
          <a:r>
            <a:rPr lang="fr-FR" dirty="0"/>
            <a:t> 2020</a:t>
          </a:r>
        </a:p>
      </dgm:t>
    </dgm:pt>
    <dgm:pt modelId="{99E0CFB4-3A7C-41B4-BEED-A8CE5ED84A6C}" type="parTrans" cxnId="{14EA9851-B6AB-4600-9F32-ACC8A9490BD4}">
      <dgm:prSet/>
      <dgm:spPr/>
      <dgm:t>
        <a:bodyPr/>
        <a:lstStyle/>
        <a:p>
          <a:endParaRPr lang="fr-FR"/>
        </a:p>
      </dgm:t>
    </dgm:pt>
    <dgm:pt modelId="{7182072A-070F-4498-AA9D-AE5E45987338}" type="sibTrans" cxnId="{14EA9851-B6AB-4600-9F32-ACC8A9490BD4}">
      <dgm:prSet/>
      <dgm:spPr/>
      <dgm:t>
        <a:bodyPr/>
        <a:lstStyle/>
        <a:p>
          <a:endParaRPr lang="fr-FR"/>
        </a:p>
      </dgm:t>
    </dgm:pt>
    <dgm:pt modelId="{5C7835C2-550D-49A8-9EC5-015BFDDB04A8}" type="pres">
      <dgm:prSet presAssocID="{A9F1AD10-24AC-41CB-A82F-3153A56E90B8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222B2BCE-7B03-4F4B-A459-C32431A40FF3}" type="pres">
      <dgm:prSet presAssocID="{A71138D5-FA26-4030-9DC7-D781E66BF721}" presName="composite" presStyleCnt="0"/>
      <dgm:spPr/>
    </dgm:pt>
    <dgm:pt modelId="{DB67B0C6-234B-4903-873D-22E64CBBFE72}" type="pres">
      <dgm:prSet presAssocID="{A71138D5-FA26-4030-9DC7-D781E66BF721}" presName="Image" presStyleLbl="bgShp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B9B47D49-AD3D-47F5-A5BA-2F49CFCA2EBE}" type="pres">
      <dgm:prSet presAssocID="{A71138D5-FA26-4030-9DC7-D781E66BF721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5016B7-D532-4C21-A9DF-4AE7B0BFA0AE}" type="pres">
      <dgm:prSet presAssocID="{788E134D-332B-4070-A425-B4D88EFC2973}" presName="sibTrans" presStyleCnt="0"/>
      <dgm:spPr/>
    </dgm:pt>
    <dgm:pt modelId="{5A23C495-43D7-4FDE-B3BD-77507BDC6854}" type="pres">
      <dgm:prSet presAssocID="{7249D90C-A902-4F74-BC20-CDDD2201845E}" presName="composite" presStyleCnt="0"/>
      <dgm:spPr/>
    </dgm:pt>
    <dgm:pt modelId="{5CB8A1CA-4367-43E8-AC3F-A2B762A8859B}" type="pres">
      <dgm:prSet presAssocID="{7249D90C-A902-4F74-BC20-CDDD2201845E}" presName="Image" presStyleLbl="bgShp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7A5A01-3F15-4CCA-8DB6-E0845F561528}" type="pres">
      <dgm:prSet presAssocID="{7249D90C-A902-4F74-BC20-CDDD2201845E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EA9851-B6AB-4600-9F32-ACC8A9490BD4}" srcId="{A9F1AD10-24AC-41CB-A82F-3153A56E90B8}" destId="{7249D90C-A902-4F74-BC20-CDDD2201845E}" srcOrd="1" destOrd="0" parTransId="{99E0CFB4-3A7C-41B4-BEED-A8CE5ED84A6C}" sibTransId="{7182072A-070F-4498-AA9D-AE5E45987338}"/>
    <dgm:cxn modelId="{E7842BBC-D7C1-45E7-A81A-9FF0ABF20AAA}" type="presOf" srcId="{A71138D5-FA26-4030-9DC7-D781E66BF721}" destId="{B9B47D49-AD3D-47F5-A5BA-2F49CFCA2EBE}" srcOrd="0" destOrd="0" presId="urn:microsoft.com/office/officeart/2008/layout/BendingPictureCaption"/>
    <dgm:cxn modelId="{DE159CCE-E849-455C-8B31-5DB69566B08F}" type="presOf" srcId="{A9F1AD10-24AC-41CB-A82F-3153A56E90B8}" destId="{5C7835C2-550D-49A8-9EC5-015BFDDB04A8}" srcOrd="0" destOrd="0" presId="urn:microsoft.com/office/officeart/2008/layout/BendingPictureCaption"/>
    <dgm:cxn modelId="{F8213BEF-07CA-47CB-8B1F-B88F6938FC03}" srcId="{A9F1AD10-24AC-41CB-A82F-3153A56E90B8}" destId="{A71138D5-FA26-4030-9DC7-D781E66BF721}" srcOrd="0" destOrd="0" parTransId="{83EF8C04-8D47-4215-9DBC-339529595BF7}" sibTransId="{788E134D-332B-4070-A425-B4D88EFC2973}"/>
    <dgm:cxn modelId="{96E81E9E-4DDF-4F09-BF3F-3F5FF4D1BBEE}" type="presOf" srcId="{7249D90C-A902-4F74-BC20-CDDD2201845E}" destId="{B27A5A01-3F15-4CCA-8DB6-E0845F561528}" srcOrd="0" destOrd="0" presId="urn:microsoft.com/office/officeart/2008/layout/BendingPictureCaption"/>
    <dgm:cxn modelId="{D605C9A6-B902-417E-9A51-7A947A4503B7}" type="presParOf" srcId="{5C7835C2-550D-49A8-9EC5-015BFDDB04A8}" destId="{222B2BCE-7B03-4F4B-A459-C32431A40FF3}" srcOrd="0" destOrd="0" presId="urn:microsoft.com/office/officeart/2008/layout/BendingPictureCaption"/>
    <dgm:cxn modelId="{5F81359D-812A-4667-BCA6-4A81D5C23ABD}" type="presParOf" srcId="{222B2BCE-7B03-4F4B-A459-C32431A40FF3}" destId="{DB67B0C6-234B-4903-873D-22E64CBBFE72}" srcOrd="0" destOrd="0" presId="urn:microsoft.com/office/officeart/2008/layout/BendingPictureCaption"/>
    <dgm:cxn modelId="{D3B38672-C4C4-4B15-B07B-B0EAE45AA25E}" type="presParOf" srcId="{222B2BCE-7B03-4F4B-A459-C32431A40FF3}" destId="{B9B47D49-AD3D-47F5-A5BA-2F49CFCA2EBE}" srcOrd="1" destOrd="0" presId="urn:microsoft.com/office/officeart/2008/layout/BendingPictureCaption"/>
    <dgm:cxn modelId="{B2439D0C-25EE-404B-8ED8-3BEE1F6B2E37}" type="presParOf" srcId="{5C7835C2-550D-49A8-9EC5-015BFDDB04A8}" destId="{335016B7-D532-4C21-A9DF-4AE7B0BFA0AE}" srcOrd="1" destOrd="0" presId="urn:microsoft.com/office/officeart/2008/layout/BendingPictureCaption"/>
    <dgm:cxn modelId="{BE9C5428-D5BF-43A0-80C8-BBB891DBF931}" type="presParOf" srcId="{5C7835C2-550D-49A8-9EC5-015BFDDB04A8}" destId="{5A23C495-43D7-4FDE-B3BD-77507BDC6854}" srcOrd="2" destOrd="0" presId="urn:microsoft.com/office/officeart/2008/layout/BendingPictureCaption"/>
    <dgm:cxn modelId="{DFB5F5D2-DD48-49CD-BB79-0C423E2DE6BC}" type="presParOf" srcId="{5A23C495-43D7-4FDE-B3BD-77507BDC6854}" destId="{5CB8A1CA-4367-43E8-AC3F-A2B762A8859B}" srcOrd="0" destOrd="0" presId="urn:microsoft.com/office/officeart/2008/layout/BendingPictureCaption"/>
    <dgm:cxn modelId="{B0B64265-40F7-4FDC-AF69-449B1AD8C434}" type="presParOf" srcId="{5A23C495-43D7-4FDE-B3BD-77507BDC6854}" destId="{B27A5A01-3F15-4CCA-8DB6-E0845F561528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B0C6-234B-4903-873D-22E64CBBFE72}">
      <dsp:nvSpPr>
        <dsp:cNvPr id="0" name=""/>
        <dsp:cNvSpPr/>
      </dsp:nvSpPr>
      <dsp:spPr>
        <a:xfrm>
          <a:off x="3356" y="567258"/>
          <a:ext cx="5105560" cy="37729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47D49-AD3D-47F5-A5BA-2F49CFCA2EBE}">
      <dsp:nvSpPr>
        <dsp:cNvPr id="0" name=""/>
        <dsp:cNvSpPr/>
      </dsp:nvSpPr>
      <dsp:spPr>
        <a:xfrm>
          <a:off x="1035331" y="3656135"/>
          <a:ext cx="4399472" cy="1057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100" b="0" i="0" kern="1200" dirty="0"/>
            <a:t>New international day against violence and bullying at school including cyberbullying – 5 November 2020</a:t>
          </a:r>
          <a:endParaRPr lang="fr-FR" sz="2100" kern="1200" dirty="0"/>
        </a:p>
      </dsp:txBody>
      <dsp:txXfrm>
        <a:off x="1035331" y="3656135"/>
        <a:ext cx="4399472" cy="1057266"/>
      </dsp:txXfrm>
    </dsp:sp>
    <dsp:sp modelId="{5CB8A1CA-4367-43E8-AC3F-A2B762A8859B}">
      <dsp:nvSpPr>
        <dsp:cNvPr id="0" name=""/>
        <dsp:cNvSpPr/>
      </dsp:nvSpPr>
      <dsp:spPr>
        <a:xfrm>
          <a:off x="6360955" y="567258"/>
          <a:ext cx="5105560" cy="377299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A5A01-3F15-4CCA-8DB6-E0845F561528}">
      <dsp:nvSpPr>
        <dsp:cNvPr id="0" name=""/>
        <dsp:cNvSpPr/>
      </dsp:nvSpPr>
      <dsp:spPr>
        <a:xfrm>
          <a:off x="7392930" y="3656135"/>
          <a:ext cx="4399472" cy="1057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fr-FR" sz="2100" kern="1200" dirty="0"/>
            <a:t>International </a:t>
          </a:r>
          <a:r>
            <a:rPr lang="fr-FR" sz="2100" kern="1200" dirty="0" err="1"/>
            <a:t>Conference</a:t>
          </a:r>
          <a:r>
            <a:rPr lang="fr-FR" sz="2100" kern="1200" dirty="0"/>
            <a:t> on </a:t>
          </a:r>
          <a:r>
            <a:rPr lang="fr-FR" sz="2100" kern="1200" dirty="0" err="1"/>
            <a:t>School</a:t>
          </a:r>
          <a:r>
            <a:rPr lang="fr-FR" sz="2100" kern="1200" dirty="0"/>
            <a:t> </a:t>
          </a:r>
          <a:r>
            <a:rPr lang="fr-FR" sz="2100" kern="1200" dirty="0" err="1"/>
            <a:t>Bullying</a:t>
          </a:r>
          <a:r>
            <a:rPr lang="fr-FR" sz="2100" kern="1200" dirty="0"/>
            <a:t> – 5 </a:t>
          </a:r>
          <a:r>
            <a:rPr lang="fr-FR" sz="2100" kern="1200" dirty="0" err="1"/>
            <a:t>November</a:t>
          </a:r>
          <a:r>
            <a:rPr lang="fr-FR" sz="2100" kern="1200" dirty="0"/>
            <a:t> 2020</a:t>
          </a:r>
        </a:p>
      </dsp:txBody>
      <dsp:txXfrm>
        <a:off x="7392930" y="3656135"/>
        <a:ext cx="4399472" cy="1057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4D37D-97F2-475C-A1E2-537E803ECE88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CE3AA-5C90-4B1E-BB30-5DBE87DD2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0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0453-48F6-41C1-944E-EB020FF094E5}" type="datetimeFigureOut">
              <a:rPr lang="fr-FR" smtClean="0"/>
              <a:t>01/03/2021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205E-CD73-4305-88CF-892B440D76A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74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E205E-CD73-4305-88CF-892B440D76A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01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8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220936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18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884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89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82880" y="4229101"/>
            <a:ext cx="6548846" cy="474072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291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153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112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177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96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://www.unesco.org/education" TargetMode="External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8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9FF53E-704D-4C22-8B2A-B38D1A0D7AA3}"/>
              </a:ext>
            </a:extLst>
          </p:cNvPr>
          <p:cNvSpPr/>
          <p:nvPr userDrawn="1"/>
        </p:nvSpPr>
        <p:spPr>
          <a:xfrm>
            <a:off x="0" y="1348827"/>
            <a:ext cx="12192000" cy="651911"/>
          </a:xfrm>
          <a:prstGeom prst="rect">
            <a:avLst/>
          </a:prstGeom>
          <a:solidFill>
            <a:srgbClr val="C51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-13259"/>
            <a:ext cx="12192000" cy="1368000"/>
          </a:xfrm>
          <a:prstGeom prst="rect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B637B1-A9C8-4913-8C41-59CF46A146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0250"/>
            <a:ext cx="12192000" cy="48577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CLICK ON THE ICON TO ADD AN IMAGE. THIS IS A TITLE SLIDE, DO NOT USE THIS SLIDE TO WRITE CONTENT. ONLY THE TITLE &amp; IMAGE.</a:t>
            </a:r>
          </a:p>
          <a:p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09071" y="320332"/>
            <a:ext cx="9879993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948F53C2-9CB5-4150-BA22-2252A9E96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7" y="61518"/>
            <a:ext cx="1736537" cy="121844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09070" y="1468022"/>
            <a:ext cx="9879993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</p:spTree>
    <p:extLst>
      <p:ext uri="{BB962C8B-B14F-4D97-AF65-F5344CB8AC3E}">
        <p14:creationId xmlns:p14="http://schemas.microsoft.com/office/powerpoint/2010/main" val="130600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1" name="Picture 37">
            <a:extLst>
              <a:ext uri="{FF2B5EF4-FFF2-40B4-BE49-F238E27FC236}">
                <a16:creationId xmlns:a16="http://schemas.microsoft.com/office/drawing/2014/main" id="{EF29920A-2CF8-4D2F-A667-D7E266414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49" y="6393179"/>
            <a:ext cx="1032052" cy="426150"/>
          </a:xfrm>
          <a:prstGeom prst="rect">
            <a:avLst/>
          </a:prstGeom>
        </p:spPr>
      </p:pic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1B16DB7F-771E-420A-851F-0FA465E115CA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62C62350-66C0-43CB-B125-42F2FF7750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3" y="6389010"/>
            <a:ext cx="2102400" cy="416059"/>
          </a:xfrm>
          <a:prstGeom prst="rect">
            <a:avLst/>
          </a:prstGeom>
        </p:spPr>
      </p:pic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71" y="6324867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997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18483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2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3296193" y="1904387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343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4278813" y="1904387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2</a:t>
            </a:r>
          </a:p>
        </p:txBody>
      </p:sp>
      <p:sp>
        <p:nvSpPr>
          <p:cNvPr id="344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9340809" y="1901409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47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90389" y="247956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348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4273009" y="247956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3</a:t>
            </a:r>
          </a:p>
        </p:txBody>
      </p:sp>
      <p:sp>
        <p:nvSpPr>
          <p:cNvPr id="349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9335005" y="247658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57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3296195" y="3051759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358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4278817" y="3051759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4</a:t>
            </a:r>
          </a:p>
        </p:txBody>
      </p:sp>
      <p:sp>
        <p:nvSpPr>
          <p:cNvPr id="359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9340811" y="3048781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67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3290388" y="362790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368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4273009" y="362790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5</a:t>
            </a:r>
          </a:p>
        </p:txBody>
      </p:sp>
      <p:sp>
        <p:nvSpPr>
          <p:cNvPr id="369" name="Text Placeholder 13"/>
          <p:cNvSpPr>
            <a:spLocks noGrp="1"/>
          </p:cNvSpPr>
          <p:nvPr>
            <p:ph type="body" sz="quarter" idx="40" hasCustomPrompt="1"/>
          </p:nvPr>
        </p:nvSpPr>
        <p:spPr>
          <a:xfrm>
            <a:off x="9335004" y="362492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2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3296196" y="419321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6</a:t>
            </a:r>
          </a:p>
        </p:txBody>
      </p:sp>
      <p:sp>
        <p:nvSpPr>
          <p:cNvPr id="373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4278817" y="419321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6</a:t>
            </a:r>
          </a:p>
        </p:txBody>
      </p:sp>
      <p:sp>
        <p:nvSpPr>
          <p:cNvPr id="374" name="Text Placeholder 13"/>
          <p:cNvSpPr>
            <a:spLocks noGrp="1"/>
          </p:cNvSpPr>
          <p:nvPr>
            <p:ph type="body" sz="quarter" idx="43" hasCustomPrompt="1"/>
          </p:nvPr>
        </p:nvSpPr>
        <p:spPr>
          <a:xfrm>
            <a:off x="9340812" y="419023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7" name="Text Placeholder 13"/>
          <p:cNvSpPr>
            <a:spLocks noGrp="1"/>
          </p:cNvSpPr>
          <p:nvPr>
            <p:ph type="body" sz="quarter" idx="44" hasCustomPrompt="1"/>
          </p:nvPr>
        </p:nvSpPr>
        <p:spPr>
          <a:xfrm>
            <a:off x="3301997" y="136392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378" name="Text Placeholder 13"/>
          <p:cNvSpPr>
            <a:spLocks noGrp="1"/>
          </p:cNvSpPr>
          <p:nvPr>
            <p:ph type="body" sz="quarter" idx="45" hasCustomPrompt="1"/>
          </p:nvPr>
        </p:nvSpPr>
        <p:spPr>
          <a:xfrm>
            <a:off x="4284617" y="136392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1</a:t>
            </a:r>
          </a:p>
        </p:txBody>
      </p:sp>
      <p:sp>
        <p:nvSpPr>
          <p:cNvPr id="379" name="Text Placeholder 13"/>
          <p:cNvSpPr>
            <a:spLocks noGrp="1"/>
          </p:cNvSpPr>
          <p:nvPr>
            <p:ph type="body" sz="quarter" idx="46" hasCustomPrompt="1"/>
          </p:nvPr>
        </p:nvSpPr>
        <p:spPr>
          <a:xfrm>
            <a:off x="9346613" y="136094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pic>
        <p:nvPicPr>
          <p:cNvPr id="35" name="Image 15">
            <a:extLst>
              <a:ext uri="{FF2B5EF4-FFF2-40B4-BE49-F238E27FC236}">
                <a16:creationId xmlns:a16="http://schemas.microsoft.com/office/drawing/2014/main" id="{4F7A0481-C718-4D3E-ADF2-36ADBDF51F2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3" y="6389010"/>
            <a:ext cx="2102400" cy="416059"/>
          </a:xfrm>
          <a:prstGeom prst="rect">
            <a:avLst/>
          </a:prstGeom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EF29920A-2CF8-4D2F-A667-D7E2664146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718" y="6393179"/>
            <a:ext cx="1031713" cy="4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3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65" y="31"/>
            <a:ext cx="12191997" cy="3335383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46291" y="3655002"/>
            <a:ext cx="7897284" cy="606692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en-US"/>
              <a:t>Transition Slide Headline</a:t>
            </a:r>
            <a:endParaRPr lang="fr-FR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2146291" y="4444580"/>
            <a:ext cx="7897284" cy="606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/>
              <a:t>Additional details</a:t>
            </a:r>
            <a:endParaRPr lang="fr-FR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146291" y="1845100"/>
            <a:ext cx="1499196" cy="1155593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X.</a:t>
            </a:r>
            <a:endParaRPr lang="fr-FR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32CB077F-C1D5-4E1E-BAAD-0EEA4B0940F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8F0A3B2-AC19-4C50-99B8-8ED9D3AC1147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EB745C22-0374-44D0-9FFA-C71B9E5A5145}"/>
              </a:ext>
            </a:extLst>
          </p:cNvPr>
          <p:cNvCxnSpPr/>
          <p:nvPr userDrawn="1"/>
        </p:nvCxnSpPr>
        <p:spPr>
          <a:xfrm>
            <a:off x="3061471" y="6324867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37">
            <a:extLst>
              <a:ext uri="{FF2B5EF4-FFF2-40B4-BE49-F238E27FC236}">
                <a16:creationId xmlns:a16="http://schemas.microsoft.com/office/drawing/2014/main" id="{EF29920A-2CF8-4D2F-A667-D7E266414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718" y="6393179"/>
            <a:ext cx="1031713" cy="426150"/>
          </a:xfrm>
          <a:prstGeom prst="rect">
            <a:avLst/>
          </a:prstGeom>
        </p:spPr>
      </p:pic>
      <p:pic>
        <p:nvPicPr>
          <p:cNvPr id="13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3" y="6389010"/>
            <a:ext cx="2102400" cy="416059"/>
          </a:xfrm>
          <a:prstGeom prst="rect">
            <a:avLst/>
          </a:prstGeom>
        </p:spPr>
      </p:pic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0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0" y="631266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302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65" y="0"/>
            <a:ext cx="12193065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95117" y="1777527"/>
            <a:ext cx="9183979" cy="2978286"/>
          </a:xfrm>
          <a:prstGeom prst="rect">
            <a:avLst/>
          </a:prstGeom>
          <a:noFill/>
          <a:ln w="19050">
            <a:noFill/>
          </a:ln>
          <a:effectLst/>
        </p:spPr>
        <p:txBody>
          <a:bodyPr/>
          <a:lstStyle>
            <a:lvl1pPr marL="0" indent="0" algn="l">
              <a:buNone/>
              <a:defRPr sz="2700">
                <a:solidFill>
                  <a:srgbClr val="EEF3FA"/>
                </a:solidFill>
              </a:defRPr>
            </a:lvl1pPr>
            <a:lvl2pPr marL="342848" indent="0" algn="r">
              <a:buNone/>
              <a:defRPr sz="1800">
                <a:solidFill>
                  <a:srgbClr val="EEF3FA"/>
                </a:solidFill>
              </a:defRPr>
            </a:lvl2pPr>
          </a:lstStyle>
          <a:p>
            <a:pPr lvl="0"/>
            <a:r>
              <a:rPr lang="en-US"/>
              <a:t>Quotations are commonly printed as a means for inspiration and to invoke philosophical thoughts from the reader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fr-FR"/>
              <a:t>					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452428" y="5003641"/>
            <a:ext cx="3326669" cy="547688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1500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Source Name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701900" y="1433374"/>
            <a:ext cx="75202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7200">
                <a:solidFill>
                  <a:srgbClr val="EEF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0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pic>
        <p:nvPicPr>
          <p:cNvPr id="15" name="Image 25">
            <a:extLst>
              <a:ext uri="{FF2B5EF4-FFF2-40B4-BE49-F238E27FC236}">
                <a16:creationId xmlns:a16="http://schemas.microsoft.com/office/drawing/2014/main" id="{3BC56948-583A-483E-87F5-14C23D4225A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3" y="6389010"/>
            <a:ext cx="2102400" cy="416059"/>
          </a:xfrm>
          <a:prstGeom prst="rect">
            <a:avLst/>
          </a:prstGeom>
        </p:spPr>
      </p:pic>
      <p:pic>
        <p:nvPicPr>
          <p:cNvPr id="17" name="Picture 37">
            <a:extLst>
              <a:ext uri="{FF2B5EF4-FFF2-40B4-BE49-F238E27FC236}">
                <a16:creationId xmlns:a16="http://schemas.microsoft.com/office/drawing/2014/main" id="{EF29920A-2CF8-4D2F-A667-D7E2664146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49" y="6393179"/>
            <a:ext cx="1032052" cy="4261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631266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989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052615" y="4627245"/>
            <a:ext cx="3326669" cy="5476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fr-FR"/>
              <a:t>Source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95137" y="1860095"/>
            <a:ext cx="8784167" cy="5813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fr-FR"/>
              <a:t>USE BIG NUMBERS FOR BIG IMPACT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50854" y="2700941"/>
            <a:ext cx="9605473" cy="1401071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lang="fr-FR" sz="7200" b="1" kern="1200" baseline="0" dirty="0" smtClean="0">
                <a:solidFill>
                  <a:srgbClr val="0077D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$ 500.030.001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37">
            <a:extLst>
              <a:ext uri="{FF2B5EF4-FFF2-40B4-BE49-F238E27FC236}">
                <a16:creationId xmlns:a16="http://schemas.microsoft.com/office/drawing/2014/main" id="{EF29920A-2CF8-4D2F-A667-D7E266414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718" y="6393179"/>
            <a:ext cx="1031713" cy="426150"/>
          </a:xfrm>
          <a:prstGeom prst="rect">
            <a:avLst/>
          </a:prstGeom>
        </p:spPr>
      </p:pic>
      <p:pic>
        <p:nvPicPr>
          <p:cNvPr id="11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3" y="6389010"/>
            <a:ext cx="2102400" cy="416059"/>
          </a:xfrm>
          <a:prstGeom prst="rect">
            <a:avLst/>
          </a:prstGeom>
        </p:spPr>
      </p:pic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0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631266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64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D9E65D-2E58-4CF1-80D7-A1321325AF62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49AEBCB-52F6-45B2-A57F-885004950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C7FD5E-15F4-43A5-8E6C-29529CD2A7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9" y="959562"/>
            <a:ext cx="11350208" cy="971789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bg2">
                    <a:lumMod val="10000"/>
                  </a:schemeClr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17336C9A-B076-4656-8BBA-963E90A9405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AA8FC206-02A5-43F9-849D-DC76261D0734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EEA29732-7844-43C8-8145-B8D9665017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F7A0481-C718-4D3E-ADF2-36ADBDF51F2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3" y="6389010"/>
            <a:ext cx="2102400" cy="416059"/>
          </a:xfrm>
          <a:prstGeom prst="rect">
            <a:avLst/>
          </a:prstGeom>
        </p:spPr>
      </p:pic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CEFD72A5-9B1F-46BA-8C17-7161752D4FB7}"/>
              </a:ext>
            </a:extLst>
          </p:cNvPr>
          <p:cNvCxnSpPr/>
          <p:nvPr userDrawn="1"/>
        </p:nvCxnSpPr>
        <p:spPr>
          <a:xfrm>
            <a:off x="3061471" y="6324867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37">
            <a:extLst>
              <a:ext uri="{FF2B5EF4-FFF2-40B4-BE49-F238E27FC236}">
                <a16:creationId xmlns:a16="http://schemas.microsoft.com/office/drawing/2014/main" id="{EF29920A-2CF8-4D2F-A667-D7E2664146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49" y="6393179"/>
            <a:ext cx="1032052" cy="426150"/>
          </a:xfrm>
          <a:prstGeom prst="rect">
            <a:avLst/>
          </a:prstGeom>
        </p:spPr>
      </p:pic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567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7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>
                <a:solidFill>
                  <a:srgbClr val="C5192D"/>
                </a:solidFill>
              </a:rPr>
              <a:t>Thank you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024279" y="3111344"/>
            <a:ext cx="6143443" cy="1259217"/>
            <a:chOff x="2268209" y="2796770"/>
            <a:chExt cx="4607582" cy="1259217"/>
          </a:xfrm>
        </p:grpSpPr>
        <p:sp>
          <p:nvSpPr>
            <p:cNvPr id="14" name="TextBox 13"/>
            <p:cNvSpPr txBox="1"/>
            <p:nvPr/>
          </p:nvSpPr>
          <p:spPr>
            <a:xfrm>
              <a:off x="2268209" y="2796770"/>
              <a:ext cx="460758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200"/>
                <a:t>Learn more: </a:t>
              </a:r>
              <a:r>
                <a:rPr lang="en-US" sz="2200">
                  <a:hlinkClick r:id="rId2"/>
                </a:rPr>
                <a:t>www.unesco.org/education</a:t>
              </a:r>
              <a:endParaRPr lang="en-US" sz="2200"/>
            </a:p>
          </p:txBody>
        </p:sp>
        <p:pic>
          <p:nvPicPr>
            <p:cNvPr id="15" name="Picture 14" descr="twitter-logo.ai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555" y="3183044"/>
              <a:ext cx="746594" cy="66846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06925" y="3286546"/>
              <a:ext cx="27688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/>
                <a:t>@UNESCO</a:t>
              </a:r>
              <a:br>
                <a:rPr lang="en-US" sz="2200"/>
              </a:br>
              <a:endParaRPr lang="en-US" sz="2200"/>
            </a:p>
          </p:txBody>
        </p:sp>
      </p:grpSp>
      <p:pic>
        <p:nvPicPr>
          <p:cNvPr id="17" name="Picture 37">
            <a:extLst>
              <a:ext uri="{FF2B5EF4-FFF2-40B4-BE49-F238E27FC236}">
                <a16:creationId xmlns:a16="http://schemas.microsoft.com/office/drawing/2014/main" id="{EF29920A-2CF8-4D2F-A667-D7E2664146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718" y="6393179"/>
            <a:ext cx="1031713" cy="426150"/>
          </a:xfrm>
          <a:prstGeom prst="rect">
            <a:avLst/>
          </a:prstGeom>
        </p:spPr>
      </p:pic>
      <p:pic>
        <p:nvPicPr>
          <p:cNvPr id="18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3" y="6389010"/>
            <a:ext cx="2102400" cy="416059"/>
          </a:xfrm>
          <a:prstGeom prst="rect">
            <a:avLst/>
          </a:prstGeom>
        </p:spPr>
      </p:pic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0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631266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72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1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8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9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3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7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2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8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0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70" r:id="rId13"/>
    <p:sldLayoutId id="2147483781" r:id="rId14"/>
    <p:sldLayoutId id="2147483782" r:id="rId15"/>
    <p:sldLayoutId id="2147483779" r:id="rId16"/>
    <p:sldLayoutId id="2147483780" r:id="rId17"/>
    <p:sldLayoutId id="2147483777" r:id="rId18"/>
    <p:sldLayoutId id="214748377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s://unesdoc.unesco.org/ark:/48223/pf0000374794?posInSet=1&amp;queryId=2abdbb56-2f9c-4729-8b31-5f173cb59b95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hyperlink" Target="https://en.unesco.org/themes/school-violence-and-bullyin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sh-partners.org/fresh-webinarsweb-meetings.html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2" b="8719"/>
          <a:stretch/>
        </p:blipFill>
        <p:spPr>
          <a:xfrm>
            <a:off x="1" y="1951912"/>
            <a:ext cx="12191999" cy="4914929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3D3487DD-C77A-4128-B6B1-2795C38B00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Comprehensive School-based &amp; School-Linked Bullying Prevention:</a:t>
            </a:r>
            <a:br>
              <a:rPr lang="en-US" dirty="0"/>
            </a:br>
            <a:r>
              <a:rPr lang="en-US" dirty="0"/>
              <a:t>An Evidence-Based Action Framework </a:t>
            </a:r>
            <a:endParaRPr lang="fr-FR" sz="3600" dirty="0"/>
          </a:p>
        </p:txBody>
      </p:sp>
      <p:sp>
        <p:nvSpPr>
          <p:cNvPr id="9" name="Sous-titre 8">
            <a:extLst>
              <a:ext uri="{FF2B5EF4-FFF2-40B4-BE49-F238E27FC236}">
                <a16:creationId xmlns:a16="http://schemas.microsoft.com/office/drawing/2014/main" id="{EC87E5AB-4C0C-43C0-821A-935456C1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77" y="1468022"/>
            <a:ext cx="12406963" cy="397532"/>
          </a:xfrm>
        </p:spPr>
        <p:txBody>
          <a:bodyPr>
            <a:noAutofit/>
          </a:bodyPr>
          <a:lstStyle/>
          <a:p>
            <a:r>
              <a:rPr lang="en-US" sz="2500" dirty="0"/>
              <a:t>FRESH WEBINAR</a:t>
            </a:r>
          </a:p>
        </p:txBody>
      </p:sp>
      <p:sp>
        <p:nvSpPr>
          <p:cNvPr id="5" name="Rectangle 4"/>
          <p:cNvSpPr/>
          <p:nvPr/>
        </p:nvSpPr>
        <p:spPr>
          <a:xfrm>
            <a:off x="8278422" y="1951912"/>
            <a:ext cx="3913578" cy="523220"/>
          </a:xfrm>
          <a:prstGeom prst="rect">
            <a:avLst/>
          </a:prstGeom>
          <a:solidFill>
            <a:srgbClr val="0077D4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fr-FR" sz="2800" dirty="0" err="1">
                <a:solidFill>
                  <a:prstClr val="white"/>
                </a:solidFill>
                <a:latin typeface="Calibri" panose="020F0502020204030204"/>
              </a:rPr>
              <a:t>December</a:t>
            </a:r>
            <a:r>
              <a:rPr lang="fr-FR" sz="2800" dirty="0">
                <a:solidFill>
                  <a:prstClr val="white"/>
                </a:solidFill>
                <a:latin typeface="Calibri" panose="020F0502020204030204"/>
              </a:rPr>
              <a:t> 2020</a:t>
            </a:r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83" y="5608008"/>
            <a:ext cx="10164278" cy="127727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i="1" dirty="0">
                <a:solidFill>
                  <a:schemeClr val="bg1"/>
                </a:solidFill>
              </a:rPr>
              <a:t>Mr. </a:t>
            </a:r>
            <a:r>
              <a:rPr lang="en-US" sz="2400" i="1" dirty="0" err="1">
                <a:solidFill>
                  <a:schemeClr val="bg1"/>
                </a:solidFill>
              </a:rPr>
              <a:t>Yongfeng</a:t>
            </a:r>
            <a:r>
              <a:rPr lang="en-US" sz="2400" i="1" dirty="0">
                <a:solidFill>
                  <a:schemeClr val="bg1"/>
                </a:solidFill>
              </a:rPr>
              <a:t> Liu, </a:t>
            </a:r>
            <a:r>
              <a:rPr lang="en-US" sz="2400" i="1" dirty="0" err="1">
                <a:solidFill>
                  <a:schemeClr val="bg1"/>
                </a:solidFill>
              </a:rPr>
              <a:t>Programme</a:t>
            </a:r>
            <a:r>
              <a:rPr lang="en-US" sz="2400" i="1" dirty="0">
                <a:solidFill>
                  <a:schemeClr val="bg1"/>
                </a:solidFill>
              </a:rPr>
              <a:t> Specialist, UNESCO</a:t>
            </a:r>
          </a:p>
          <a:p>
            <a:pPr>
              <a:spcAft>
                <a:spcPts val="300"/>
              </a:spcAft>
            </a:pPr>
            <a:r>
              <a:rPr lang="en-US" sz="2400" i="1" dirty="0">
                <a:solidFill>
                  <a:schemeClr val="bg1"/>
                </a:solidFill>
              </a:rPr>
              <a:t>Prof. James O’Higgins Norman, Dublin City University, Ireland </a:t>
            </a:r>
            <a:endParaRPr lang="fr-FR" sz="2400" i="1" dirty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2400" i="1" dirty="0">
                <a:solidFill>
                  <a:schemeClr val="bg1"/>
                </a:solidFill>
              </a:rPr>
              <a:t>Prof. Christian Berger, </a:t>
            </a:r>
            <a:r>
              <a:rPr lang="en-US" sz="2400" i="1" dirty="0" err="1">
                <a:solidFill>
                  <a:schemeClr val="bg1"/>
                </a:solidFill>
              </a:rPr>
              <a:t>Pontificia</a:t>
            </a:r>
            <a:r>
              <a:rPr lang="en-US" sz="2400" i="1" dirty="0">
                <a:solidFill>
                  <a:schemeClr val="bg1"/>
                </a:solidFill>
              </a:rPr>
              <a:t> Universidad </a:t>
            </a:r>
            <a:r>
              <a:rPr lang="en-US" sz="2400" i="1" dirty="0" err="1">
                <a:solidFill>
                  <a:schemeClr val="bg1"/>
                </a:solidFill>
              </a:rPr>
              <a:t>Católica</a:t>
            </a:r>
            <a:r>
              <a:rPr lang="en-US" sz="2400" i="1" dirty="0">
                <a:solidFill>
                  <a:schemeClr val="bg1"/>
                </a:solidFill>
              </a:rPr>
              <a:t> de Chile, Chile</a:t>
            </a:r>
            <a:endParaRPr lang="fr-FR" sz="2400" i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-1086945" y="5618593"/>
            <a:ext cx="23086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err="1">
                <a:solidFill>
                  <a:schemeClr val="bg1"/>
                </a:solidFill>
              </a:rPr>
              <a:t>Dominic</a:t>
            </a:r>
            <a:r>
              <a:rPr lang="fr-FR" sz="1100" dirty="0">
                <a:solidFill>
                  <a:schemeClr val="bg1"/>
                </a:solidFill>
              </a:rPr>
              <a:t> Chavez-World Bank - </a:t>
            </a:r>
            <a:r>
              <a:rPr lang="fr-FR" sz="1100" dirty="0" err="1">
                <a:solidFill>
                  <a:schemeClr val="bg1"/>
                </a:solidFill>
              </a:rPr>
              <a:t>Yemen</a:t>
            </a:r>
            <a:endParaRPr lang="fr-F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3" r="19253"/>
          <a:stretch>
            <a:fillRect/>
          </a:stretch>
        </p:blipFill>
        <p:spPr>
          <a:xfrm>
            <a:off x="7072934" y="1051044"/>
            <a:ext cx="4711701" cy="5129355"/>
          </a:xfr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127262"/>
            <a:ext cx="11350193" cy="455408"/>
          </a:xfrm>
        </p:spPr>
        <p:txBody>
          <a:bodyPr>
            <a:noAutofit/>
          </a:bodyPr>
          <a:lstStyle/>
          <a:p>
            <a:r>
              <a:rPr lang="en-US" b="1" dirty="0"/>
              <a:t>Training and support for teachers on bullying and student-</a:t>
            </a:r>
            <a:r>
              <a:rPr lang="en-US" b="1" dirty="0" err="1"/>
              <a:t>centred</a:t>
            </a:r>
            <a:r>
              <a:rPr lang="en-US" b="1" dirty="0"/>
              <a:t> and caring classroom management</a:t>
            </a:r>
            <a:endParaRPr lang="fr-FR" b="1" dirty="0"/>
          </a:p>
        </p:txBody>
      </p:sp>
      <p:sp>
        <p:nvSpPr>
          <p:cNvPr id="7" name="Rectangle 6"/>
          <p:cNvSpPr/>
          <p:nvPr/>
        </p:nvSpPr>
        <p:spPr>
          <a:xfrm>
            <a:off x="8490759" y="596495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Asian </a:t>
            </a:r>
            <a:r>
              <a:rPr lang="fr-FR" sz="800" dirty="0" err="1">
                <a:solidFill>
                  <a:schemeClr val="bg1"/>
                </a:solidFill>
              </a:rPr>
              <a:t>Development</a:t>
            </a:r>
            <a:r>
              <a:rPr lang="fr-FR" sz="800" dirty="0">
                <a:solidFill>
                  <a:schemeClr val="bg1"/>
                </a:solidFill>
              </a:rPr>
              <a:t> Bank </a:t>
            </a:r>
            <a:r>
              <a:rPr lang="fr-FR" sz="800" dirty="0" err="1">
                <a:solidFill>
                  <a:schemeClr val="bg1"/>
                </a:solidFill>
              </a:rPr>
              <a:t>Secondary</a:t>
            </a:r>
            <a:r>
              <a:rPr lang="fr-FR" sz="800" dirty="0">
                <a:solidFill>
                  <a:schemeClr val="bg1"/>
                </a:solidFill>
              </a:rPr>
              <a:t> Education Sector </a:t>
            </a:r>
            <a:r>
              <a:rPr lang="fr-FR" sz="800" dirty="0" err="1">
                <a:solidFill>
                  <a:schemeClr val="bg1"/>
                </a:solidFill>
              </a:rPr>
              <a:t>Development</a:t>
            </a:r>
            <a:r>
              <a:rPr lang="fr-FR" sz="800" dirty="0">
                <a:solidFill>
                  <a:schemeClr val="bg1"/>
                </a:solidFill>
              </a:rPr>
              <a:t>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1237869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Teachers should be supported through training, mentoring and accessing resources such as appropriate teaching &amp; learning materials to foster a student-</a:t>
            </a:r>
            <a:r>
              <a:rPr lang="en-US" b="1" dirty="0" err="1"/>
              <a:t>centred</a:t>
            </a:r>
            <a:r>
              <a:rPr lang="en-US" b="1" dirty="0"/>
              <a:t> and caring school environment.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3413379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There should be pre- and in-service training to increase teachers’ familiarity with bullying prevention and </a:t>
            </a:r>
            <a:r>
              <a:rPr lang="en-US" b="1" dirty="0" err="1"/>
              <a:t>interventionand</a:t>
            </a:r>
            <a:r>
              <a:rPr lang="en-US" b="1" dirty="0"/>
              <a:t> to learn about how to achieve student-</a:t>
            </a:r>
            <a:r>
              <a:rPr lang="en-US" b="1" dirty="0" err="1"/>
              <a:t>centred</a:t>
            </a:r>
            <a:r>
              <a:rPr lang="en-US" b="1" dirty="0"/>
              <a:t> and caring classroom management and school environment.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70" y="747377"/>
            <a:ext cx="814730" cy="8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4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 b="13720"/>
          <a:stretch>
            <a:fillRect/>
          </a:stretch>
        </p:blipFill>
        <p:spPr/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139137"/>
            <a:ext cx="11350193" cy="455408"/>
          </a:xfrm>
        </p:spPr>
        <p:txBody>
          <a:bodyPr>
            <a:noAutofit/>
          </a:bodyPr>
          <a:lstStyle/>
          <a:p>
            <a:r>
              <a:rPr lang="en-US" b="1" dirty="0"/>
              <a:t>Reporting mechanisms for students affected by bullying, together with support and referral services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717" y="755062"/>
            <a:ext cx="802283" cy="93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31176" y="5869557"/>
            <a:ext cx="20714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c Getty-</a:t>
            </a:r>
            <a:r>
              <a:rPr lang="fr-FR" sz="900" dirty="0" err="1">
                <a:solidFill>
                  <a:schemeClr val="bg1"/>
                </a:solidFill>
              </a:rPr>
              <a:t>bodnarchuk</a:t>
            </a:r>
            <a:r>
              <a:rPr lang="fr-FR" sz="900" dirty="0">
                <a:solidFill>
                  <a:schemeClr val="bg1"/>
                </a:solidFill>
              </a:rPr>
              <a:t> - migrant </a:t>
            </a:r>
            <a:r>
              <a:rPr lang="fr-FR" sz="900" dirty="0" err="1">
                <a:solidFill>
                  <a:schemeClr val="bg1"/>
                </a:solidFill>
              </a:rPr>
              <a:t>bullied</a:t>
            </a:r>
            <a:r>
              <a:rPr lang="fr-FR" sz="900" dirty="0">
                <a:solidFill>
                  <a:schemeClr val="bg1"/>
                </a:solidFill>
              </a:rPr>
              <a:t> (1)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1098862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Schools should have staff responsible for monitoring bullying.  Reporting channels and mechanisms need to be consistent and known by the whole school community, appropriate to different ages, and confidential.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2524645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The school system should be integrated with community support and referral services that are known by and accessible to the school community.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3805325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Students (in particular but not exclusively targets and bystanders) as well as school staff should feel they can talk about bullying to a trusted person known to them, in the school or outside the school.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5086005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Collaboration should be established with social media platforms to ensure that school communities have effective channels to report cyberbullying.</a:t>
            </a:r>
          </a:p>
        </p:txBody>
      </p:sp>
    </p:spTree>
    <p:extLst>
      <p:ext uri="{BB962C8B-B14F-4D97-AF65-F5344CB8AC3E}">
        <p14:creationId xmlns:p14="http://schemas.microsoft.com/office/powerpoint/2010/main" val="422904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r="19380"/>
          <a:stretch>
            <a:fillRect/>
          </a:stretch>
        </p:blipFill>
        <p:spPr/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127262"/>
            <a:ext cx="11350193" cy="455408"/>
          </a:xfrm>
        </p:spPr>
        <p:txBody>
          <a:bodyPr/>
          <a:lstStyle/>
          <a:p>
            <a:r>
              <a:rPr lang="fr-FR" b="1" dirty="0" err="1"/>
              <a:t>Student</a:t>
            </a:r>
            <a:r>
              <a:rPr lang="fr-FR" b="1" dirty="0"/>
              <a:t> </a:t>
            </a:r>
            <a:r>
              <a:rPr lang="fr-FR" b="1" dirty="0" err="1"/>
              <a:t>empowerment</a:t>
            </a:r>
            <a:r>
              <a:rPr lang="fr-FR" b="1" dirty="0"/>
              <a:t> and participation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9284314" y="5869557"/>
            <a:ext cx="23182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UNICEF-NYHQ2010-0750ROGER LEMOYNE (1)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971034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Bullying is a relational phenomenon that occurs within a network of people; thus, all students should be involved in prevention programs instead of focusing only on perpetrators or targets.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2409833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Bystanders play a key role in the dynamics of bullying and should be empowered to support students targeted by bullying.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3848632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Attention should be paid to the involvement of students who belong to a minority group in the design and implementation of bullying prevention strategies, to ensure these strategies are inclusive of all students.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5185771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Student-led initiatives and peer approaches to prevent bullying should be implemented in conjunction with </a:t>
            </a:r>
            <a:r>
              <a:rPr lang="en-US" b="1" dirty="0" err="1"/>
              <a:t>programmes</a:t>
            </a:r>
            <a:r>
              <a:rPr lang="en-US" b="1" dirty="0"/>
              <a:t> involving school staff and other adults.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273" y="777345"/>
            <a:ext cx="966727" cy="62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1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r="19380"/>
          <a:stretch>
            <a:fillRect/>
          </a:stretch>
        </p:blipFill>
        <p:spPr/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127262"/>
            <a:ext cx="11350193" cy="455408"/>
          </a:xfrm>
        </p:spPr>
        <p:txBody>
          <a:bodyPr>
            <a:normAutofit/>
          </a:bodyPr>
          <a:lstStyle/>
          <a:p>
            <a:r>
              <a:rPr lang="en-US" b="1" dirty="0"/>
              <a:t>Curriculum, learning &amp; teaching to promote caring (i.e., antibullying) school climate</a:t>
            </a:r>
            <a:endParaRPr lang="fr-FR" b="1" dirty="0"/>
          </a:p>
        </p:txBody>
      </p:sp>
      <p:sp>
        <p:nvSpPr>
          <p:cNvPr id="7" name="Rectangle 6"/>
          <p:cNvSpPr/>
          <p:nvPr/>
        </p:nvSpPr>
        <p:spPr>
          <a:xfrm>
            <a:off x="10183599" y="5869557"/>
            <a:ext cx="14189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World Bank - Columbia (1)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971034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To reduce bullying, schools need to provide a student-</a:t>
            </a:r>
            <a:r>
              <a:rPr lang="en-US" b="1" dirty="0" err="1"/>
              <a:t>centred</a:t>
            </a:r>
            <a:r>
              <a:rPr lang="en-US" b="1" dirty="0"/>
              <a:t> and caring school climate.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2409833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Curriculum, learning and teaching, plus teacher-student relationships should all be geared towards fostering a student-</a:t>
            </a:r>
            <a:r>
              <a:rPr lang="en-US" b="1" dirty="0" err="1"/>
              <a:t>centred</a:t>
            </a:r>
            <a:r>
              <a:rPr lang="en-US" b="1" dirty="0"/>
              <a:t> and caring school environment.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12519" y="3848632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To achieve this, student-</a:t>
            </a:r>
            <a:r>
              <a:rPr lang="en-US" b="1" dirty="0" err="1"/>
              <a:t>centred</a:t>
            </a:r>
            <a:r>
              <a:rPr lang="en-US" b="1" dirty="0"/>
              <a:t> teaching and learning is essential. </a:t>
            </a:r>
          </a:p>
        </p:txBody>
      </p:sp>
      <p:pic>
        <p:nvPicPr>
          <p:cNvPr id="11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449" y="797232"/>
            <a:ext cx="940551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44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127262"/>
            <a:ext cx="11350193" cy="455408"/>
          </a:xfrm>
        </p:spPr>
        <p:txBody>
          <a:bodyPr>
            <a:normAutofit/>
          </a:bodyPr>
          <a:lstStyle/>
          <a:p>
            <a:r>
              <a:rPr lang="en-US" b="1" dirty="0"/>
              <a:t>Involvement of all stakeholders in the school community, including parents </a:t>
            </a:r>
            <a:endParaRPr lang="fr-FR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52" y="971042"/>
            <a:ext cx="5415149" cy="50451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76875" y="5785358"/>
            <a:ext cx="16578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WAD 2016 - Vera </a:t>
            </a:r>
            <a:r>
              <a:rPr lang="fr-FR" sz="900" dirty="0" err="1">
                <a:solidFill>
                  <a:schemeClr val="bg1"/>
                </a:solidFill>
              </a:rPr>
              <a:t>Brezhneva</a:t>
            </a:r>
            <a:r>
              <a:rPr lang="fr-FR" sz="900" dirty="0">
                <a:solidFill>
                  <a:schemeClr val="bg1"/>
                </a:solidFill>
              </a:rPr>
              <a:t> (2)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95003" y="971042"/>
            <a:ext cx="6282047" cy="1748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All stakeholders in the school community should be involved in anti-bullying initiatives including principals and board, teachers, other school staff, students, and parents, together with other stakeholders in the wider community, such as children and adults who participate in extra-curricular activities, e.g. sports, arts, etc.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95003" y="3107821"/>
            <a:ext cx="6282047" cy="1748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Parents, including groups such as Parent Teacher Associations, should be supported to engage on the issue of bullying.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208" y="775561"/>
            <a:ext cx="785792" cy="8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7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181471"/>
            <a:ext cx="11350193" cy="455408"/>
          </a:xfrm>
        </p:spPr>
        <p:txBody>
          <a:bodyPr>
            <a:normAutofit/>
          </a:bodyPr>
          <a:lstStyle/>
          <a:p>
            <a:r>
              <a:rPr lang="en-US" b="1" dirty="0"/>
              <a:t>Evidence: monitoring of school bullying and evaluation of responses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15" y="1321367"/>
            <a:ext cx="5669835" cy="37798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49287" y="4870425"/>
            <a:ext cx="19447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O </a:t>
            </a:r>
            <a:r>
              <a:rPr lang="fr-FR" sz="900" dirty="0" err="1">
                <a:solidFill>
                  <a:schemeClr val="bg1"/>
                </a:solidFill>
              </a:rPr>
              <a:t>Driscoll</a:t>
            </a:r>
            <a:r>
              <a:rPr lang="fr-FR" sz="900" dirty="0">
                <a:solidFill>
                  <a:schemeClr val="bg1"/>
                </a:solidFill>
              </a:rPr>
              <a:t> Imaging - Shutterstock.com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225631" y="1111807"/>
            <a:ext cx="5807034" cy="1119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It is essential to monitor bullying within schools and across the education system.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225631" y="2726072"/>
            <a:ext cx="5807034" cy="1119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Regular assessment of the effectiveness of preventative and intervention measures at a school and system level is essential.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225631" y="4375026"/>
            <a:ext cx="5807034" cy="1119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Monitoring and assessment should involve both students and school staff and should include questions about the school climate.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738" y="766704"/>
            <a:ext cx="870262" cy="5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51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r="19502"/>
          <a:stretch>
            <a:fillRect/>
          </a:stretch>
        </p:blipFill>
        <p:spPr/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190005"/>
            <a:ext cx="11771087" cy="417012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Collaboration and partnerships between the education sector and a wide range of partners (other government sectors, NGOs, academia, digital platforms)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225631" y="1111807"/>
            <a:ext cx="5807034" cy="1119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Education authorities should effectively collaborate with different sectors including health, social services, etc.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225631" y="2643739"/>
            <a:ext cx="5807034" cy="1119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Other relevant sectors should provide resources and support to reduce bullying and cyberbullying, including social media companies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225631" y="4175671"/>
            <a:ext cx="5807034" cy="1119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Collaboration between the educational sector and academia should be fostered to enable research to better understand bullying and how to reduce it.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17261" y="5869557"/>
            <a:ext cx="13853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err="1"/>
              <a:t>Udeyismail</a:t>
            </a:r>
            <a:r>
              <a:rPr lang="fr-FR" sz="900" dirty="0"/>
              <a:t> - </a:t>
            </a:r>
            <a:r>
              <a:rPr lang="fr-FR" sz="900" dirty="0" err="1"/>
              <a:t>Shutterstock</a:t>
            </a:r>
            <a:endParaRPr lang="fr-FR" sz="9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183" y="776255"/>
            <a:ext cx="820817" cy="56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8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3620" y="1082530"/>
            <a:ext cx="12200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Learn more about the recommendations: </a:t>
            </a:r>
            <a:r>
              <a:rPr lang="en-US" dirty="0">
                <a:hlinkClick r:id="rId2"/>
              </a:rPr>
              <a:t>https://unesdoc.unesco.org/ark:/48223/pf0000374794?posInSet=1&amp;queryId=2abdbb56-2f9c-4729-8b31-5f173cb59b95</a:t>
            </a:r>
            <a:r>
              <a:rPr lang="en-US" dirty="0"/>
              <a:t> </a:t>
            </a:r>
          </a:p>
        </p:txBody>
      </p:sp>
      <p:pic>
        <p:nvPicPr>
          <p:cNvPr id="10" name="Picture 34" descr="twitter-log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9" y="2468732"/>
            <a:ext cx="746594" cy="6372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6848" y="2602703"/>
            <a:ext cx="1177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@UNESCO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76709" y="3520653"/>
            <a:ext cx="5808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C4EB6"/>
                </a:solidFill>
                <a:hlinkClick r:id="rId4"/>
              </a:rPr>
              <a:t>https://en.unesco.org/themes/school-violence-and-bullying</a:t>
            </a:r>
            <a:r>
              <a:rPr lang="en-GB" dirty="0">
                <a:solidFill>
                  <a:srgbClr val="FC4EB6"/>
                </a:solidFill>
              </a:rPr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13" y="2074784"/>
            <a:ext cx="5815874" cy="3877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40827" y="5705812"/>
            <a:ext cx="58158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Ricci Coughlan-DFID - </a:t>
            </a:r>
            <a:r>
              <a:rPr lang="fr-FR" sz="1000" dirty="0" err="1">
                <a:solidFill>
                  <a:schemeClr val="bg1"/>
                </a:solidFill>
              </a:rPr>
              <a:t>bangladesh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underprivileged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childrens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ed</a:t>
            </a:r>
            <a:r>
              <a:rPr lang="fr-FR" sz="1000" dirty="0">
                <a:solidFill>
                  <a:schemeClr val="bg1"/>
                </a:solidFill>
              </a:rPr>
              <a:t> programme SRHR (1)</a:t>
            </a:r>
          </a:p>
        </p:txBody>
      </p:sp>
      <p:sp>
        <p:nvSpPr>
          <p:cNvPr id="18" name="Titre 3"/>
          <p:cNvSpPr>
            <a:spLocks noGrp="1"/>
          </p:cNvSpPr>
          <p:nvPr>
            <p:ph type="ctrTitle"/>
          </p:nvPr>
        </p:nvSpPr>
        <p:spPr>
          <a:xfrm>
            <a:off x="76709" y="129462"/>
            <a:ext cx="11771087" cy="484765"/>
          </a:xfrm>
        </p:spPr>
        <p:txBody>
          <a:bodyPr>
            <a:normAutofit/>
          </a:bodyPr>
          <a:lstStyle/>
          <a:p>
            <a:r>
              <a:rPr lang="fr-FR" b="1" dirty="0" err="1"/>
              <a:t>Thank</a:t>
            </a:r>
            <a:r>
              <a:rPr lang="fr-FR" b="1" dirty="0"/>
              <a:t> </a:t>
            </a:r>
            <a:r>
              <a:rPr lang="fr-FR" b="1" dirty="0" err="1"/>
              <a:t>you</a:t>
            </a:r>
            <a:r>
              <a:rPr lang="fr-FR" b="1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699580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F39DB2-DE8D-4D3B-A949-E9E9902C6C92}"/>
              </a:ext>
            </a:extLst>
          </p:cNvPr>
          <p:cNvSpPr txBox="1"/>
          <p:nvPr/>
        </p:nvSpPr>
        <p:spPr>
          <a:xfrm>
            <a:off x="1046922" y="901148"/>
            <a:ext cx="9448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https://www.fresh-partners.org/fresh-webinarsweb-meetings.html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Agenda for FRESH Coordinating Committee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Review of minutes of last meeting</a:t>
            </a:r>
          </a:p>
          <a:p>
            <a:pPr marL="342900" indent="-342900">
              <a:buAutoNum type="arabicPeriod"/>
            </a:pPr>
            <a:r>
              <a:rPr lang="en-US" dirty="0"/>
              <a:t>Round-Table Discussion:  Comprehensive Bullying Prevention</a:t>
            </a:r>
          </a:p>
          <a:p>
            <a:pPr marL="342900" indent="-342900">
              <a:buAutoNum type="arabicPeriod"/>
            </a:pPr>
            <a:r>
              <a:rPr lang="en-US" dirty="0"/>
              <a:t>Business Arising</a:t>
            </a:r>
          </a:p>
          <a:p>
            <a:pPr marL="800100" lvl="1" indent="-342900">
              <a:buAutoNum type="alphaLcParenR"/>
            </a:pPr>
            <a:r>
              <a:rPr lang="en-US" dirty="0"/>
              <a:t>Update on FRESH Webinars</a:t>
            </a:r>
          </a:p>
          <a:p>
            <a:pPr lvl="1"/>
            <a:r>
              <a:rPr lang="en-US" dirty="0"/>
              <a:t>b) Update on Communications with TCG about Target 4.7</a:t>
            </a:r>
          </a:p>
          <a:p>
            <a:pPr lvl="1"/>
            <a:r>
              <a:rPr lang="en-US" dirty="0"/>
              <a:t>c) Update on Fact-finding Survey and Collection of Policy/Curriculum Documents</a:t>
            </a:r>
          </a:p>
          <a:p>
            <a:pPr lvl="1"/>
            <a:r>
              <a:rPr lang="en-US" dirty="0"/>
              <a:t>d) Update on FRESH Working Group on Health Literacy, Life Skills &amp; Social Inclusion</a:t>
            </a:r>
          </a:p>
          <a:p>
            <a:pPr lvl="1"/>
            <a:r>
              <a:rPr lang="en-US" dirty="0"/>
              <a:t>e) Update from UN Inter-Agency Group on School Health &amp; Nutrition</a:t>
            </a:r>
          </a:p>
          <a:p>
            <a:pPr lvl="1"/>
            <a:r>
              <a:rPr lang="en-US" dirty="0"/>
              <a:t>f) Updating FRESH Thematic Indicators and Related Materials</a:t>
            </a:r>
          </a:p>
          <a:p>
            <a:pPr lvl="1"/>
            <a:endParaRPr lang="en-US" dirty="0"/>
          </a:p>
          <a:p>
            <a:pPr marL="342900" indent="-342900">
              <a:buAutoNum type="arabicPeriod" startAt="4"/>
            </a:pPr>
            <a:r>
              <a:rPr lang="en-US" dirty="0"/>
              <a:t>New Business</a:t>
            </a:r>
          </a:p>
          <a:p>
            <a:pPr marL="800100" lvl="1" indent="-342900">
              <a:buAutoNum type="alphaLcParenR"/>
            </a:pPr>
            <a:r>
              <a:rPr lang="en-US" dirty="0"/>
              <a:t>Working Group on Inclusion/Follow up to the GEM 2020 Report</a:t>
            </a:r>
          </a:p>
          <a:p>
            <a:pPr marL="800100" lvl="1" indent="-342900">
              <a:buAutoNum type="alphaLcParenR"/>
            </a:pPr>
            <a:endParaRPr lang="en-US" dirty="0"/>
          </a:p>
          <a:p>
            <a:pPr marL="800100" lvl="1" indent="-342900">
              <a:buAutoNum type="alphaLcParenR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0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151609"/>
            <a:ext cx="11350193" cy="455408"/>
          </a:xfrm>
        </p:spPr>
        <p:txBody>
          <a:bodyPr>
            <a:normAutofit/>
          </a:bodyPr>
          <a:lstStyle/>
          <a:p>
            <a:r>
              <a:rPr lang="fr-FR" b="1" dirty="0" err="1"/>
              <a:t>UNESCO’s</a:t>
            </a:r>
            <a:r>
              <a:rPr lang="fr-FR" b="1" dirty="0"/>
              <a:t> </a:t>
            </a:r>
            <a:r>
              <a:rPr lang="fr-FR" b="1" dirty="0" err="1"/>
              <a:t>work</a:t>
            </a:r>
            <a:r>
              <a:rPr lang="fr-FR" b="1" dirty="0"/>
              <a:t> </a:t>
            </a:r>
            <a:r>
              <a:rPr lang="fr-FR" b="1" dirty="0" err="1"/>
              <a:t>around</a:t>
            </a:r>
            <a:r>
              <a:rPr lang="fr-FR" b="1" dirty="0"/>
              <a:t> </a:t>
            </a:r>
            <a:r>
              <a:rPr lang="fr-FR" b="1" dirty="0" err="1"/>
              <a:t>Safe</a:t>
            </a:r>
            <a:r>
              <a:rPr lang="fr-FR" b="1" dirty="0"/>
              <a:t> and inclusive </a:t>
            </a:r>
            <a:r>
              <a:rPr lang="fr-FR" b="1" dirty="0" err="1"/>
              <a:t>learning</a:t>
            </a:r>
            <a:r>
              <a:rPr lang="fr-FR" b="1" dirty="0"/>
              <a:t> </a:t>
            </a:r>
            <a:r>
              <a:rPr lang="fr-FR" b="1" dirty="0" err="1"/>
              <a:t>environments</a:t>
            </a:r>
            <a:r>
              <a:rPr lang="fr-FR" b="1" dirty="0"/>
              <a:t> – key 2020 </a:t>
            </a:r>
            <a:r>
              <a:rPr lang="fr-FR" b="1" dirty="0" err="1"/>
              <a:t>events</a:t>
            </a:r>
            <a:endParaRPr lang="fr-FR" dirty="0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1334944313"/>
              </p:ext>
            </p:extLst>
          </p:nvPr>
        </p:nvGraphicFramePr>
        <p:xfrm>
          <a:off x="198110" y="811530"/>
          <a:ext cx="11795760" cy="528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825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1519"/>
          </a:xfrm>
        </p:spPr>
        <p:txBody>
          <a:bodyPr>
            <a:noAutofit/>
          </a:bodyPr>
          <a:lstStyle/>
          <a:p>
            <a:r>
              <a:rPr lang="fr-FR" b="1" dirty="0"/>
              <a:t>The </a:t>
            </a:r>
            <a:r>
              <a:rPr lang="fr-FR" b="1" dirty="0" err="1"/>
              <a:t>role</a:t>
            </a:r>
            <a:r>
              <a:rPr lang="fr-FR" b="1" dirty="0"/>
              <a:t> of the Scientific </a:t>
            </a:r>
            <a:r>
              <a:rPr lang="fr-FR" b="1" dirty="0" err="1"/>
              <a:t>Committee</a:t>
            </a:r>
            <a:r>
              <a:rPr lang="fr-FR" b="1" dirty="0"/>
              <a:t> in </a:t>
            </a:r>
            <a:r>
              <a:rPr lang="fr-FR" b="1" dirty="0" err="1"/>
              <a:t>identifying</a:t>
            </a:r>
            <a:r>
              <a:rPr lang="fr-FR" b="1" dirty="0"/>
              <a:t> the </a:t>
            </a:r>
            <a:r>
              <a:rPr lang="fr-FR" b="1" dirty="0" err="1"/>
              <a:t>recommendations</a:t>
            </a:r>
            <a:r>
              <a:rPr lang="fr-FR" b="1" dirty="0"/>
              <a:t> </a:t>
            </a:r>
            <a:r>
              <a:rPr lang="en-US" b="1" dirty="0"/>
              <a:t>on preventing and addressing school bullying and cyberbullying</a:t>
            </a:r>
            <a:endParaRPr lang="fr-FR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39" y="937259"/>
            <a:ext cx="4984386" cy="32689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217170" y="1074419"/>
            <a:ext cx="6663690" cy="313182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P</a:t>
            </a:r>
            <a:r>
              <a:rPr lang="en-US" sz="2000" b="1" dirty="0"/>
              <a:t>rior to the International Conference, a wide process of experts’ consultation to reflect on key recommendations to address bullying was initiated.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The process was led by a Scientific Committee comprised of French experts advising the French Ministry of Education, and international experts.  </a:t>
            </a:r>
          </a:p>
          <a:p>
            <a:pPr algn="just"/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3257550" y="4411983"/>
            <a:ext cx="6231380" cy="18516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GB" b="1" dirty="0"/>
              <a:t>The</a:t>
            </a:r>
            <a:r>
              <a:rPr lang="en-GB" sz="2000" b="1" dirty="0"/>
              <a:t> result of this collaborative work is a set of key recommendations addressing three main elements:</a:t>
            </a:r>
            <a:endParaRPr lang="fr-FR" sz="2000" dirty="0"/>
          </a:p>
          <a:p>
            <a:pPr algn="ctr"/>
            <a:r>
              <a:rPr lang="en-GB" sz="2000" b="1" dirty="0"/>
              <a:t>     1.  A </a:t>
            </a:r>
            <a:r>
              <a:rPr lang="en-GB" sz="2000" b="1" dirty="0">
                <a:solidFill>
                  <a:srgbClr val="FF0000"/>
                </a:solidFill>
              </a:rPr>
              <a:t>more inclusive definition </a:t>
            </a:r>
            <a:r>
              <a:rPr lang="en-GB" sz="2000" b="1" dirty="0"/>
              <a:t>of bullying</a:t>
            </a:r>
            <a:endParaRPr lang="fr-FR" sz="2000" dirty="0"/>
          </a:p>
          <a:p>
            <a:pPr algn="ctr"/>
            <a:r>
              <a:rPr lang="en-GB" sz="2000" b="1" dirty="0"/>
              <a:t>     2.  </a:t>
            </a:r>
            <a:r>
              <a:rPr lang="en-GB" sz="2000" b="1" dirty="0">
                <a:solidFill>
                  <a:srgbClr val="FF0000"/>
                </a:solidFill>
              </a:rPr>
              <a:t>Effective approaches </a:t>
            </a:r>
            <a:r>
              <a:rPr lang="en-GB" sz="2000" b="1" dirty="0"/>
              <a:t>to respond to bullying</a:t>
            </a:r>
            <a:endParaRPr lang="fr-FR" sz="2000" dirty="0"/>
          </a:p>
          <a:p>
            <a:pPr algn="ctr"/>
            <a:r>
              <a:rPr lang="en-GB" sz="2000" b="1" dirty="0"/>
              <a:t>     3.  </a:t>
            </a:r>
            <a:r>
              <a:rPr lang="en-GB" sz="2000" b="1" dirty="0">
                <a:solidFill>
                  <a:srgbClr val="FF0000"/>
                </a:solidFill>
              </a:rPr>
              <a:t>Responding to cyber-bullying </a:t>
            </a:r>
            <a:r>
              <a:rPr lang="en-GB" sz="2000" b="1" dirty="0"/>
              <a:t>more effectively</a:t>
            </a:r>
            <a:endParaRPr lang="fr-FR" sz="2000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6605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62" y="1875051"/>
            <a:ext cx="4919267" cy="3226273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57739"/>
            <a:ext cx="12192000" cy="752354"/>
          </a:xfrm>
        </p:spPr>
        <p:txBody>
          <a:bodyPr>
            <a:normAutofit/>
          </a:bodyPr>
          <a:lstStyle/>
          <a:p>
            <a:r>
              <a:rPr lang="en-US" b="1" dirty="0"/>
              <a:t>How to respond effectively to bullying and cyberbullying:  The whole-education approach </a:t>
            </a:r>
            <a:r>
              <a:rPr lang="en-US" sz="3600" b="1" dirty="0"/>
              <a:t>  </a:t>
            </a:r>
            <a:endParaRPr lang="fr-FR" sz="3600" dirty="0"/>
          </a:p>
        </p:txBody>
      </p:sp>
      <p:sp>
        <p:nvSpPr>
          <p:cNvPr id="2" name="Rectangle 1"/>
          <p:cNvSpPr/>
          <p:nvPr/>
        </p:nvSpPr>
        <p:spPr>
          <a:xfrm>
            <a:off x="251345" y="1728092"/>
            <a:ext cx="2361235" cy="12500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err="1"/>
              <a:t>Whole-school</a:t>
            </a:r>
            <a:r>
              <a:rPr lang="fr-FR" sz="2400" b="1" dirty="0"/>
              <a:t> </a:t>
            </a:r>
            <a:r>
              <a:rPr lang="fr-FR" sz="2400" b="1" dirty="0" err="1"/>
              <a:t>approach</a:t>
            </a:r>
            <a:endParaRPr lang="fr-FR" sz="2400" b="1" dirty="0"/>
          </a:p>
        </p:txBody>
      </p:sp>
      <p:sp>
        <p:nvSpPr>
          <p:cNvPr id="3" name="Flèche droite 2"/>
          <p:cNvSpPr/>
          <p:nvPr/>
        </p:nvSpPr>
        <p:spPr>
          <a:xfrm>
            <a:off x="2773695" y="2057973"/>
            <a:ext cx="504000" cy="6018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440801" y="1327125"/>
            <a:ext cx="3446136" cy="14855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schemeClr val="tx1"/>
                </a:solidFill>
              </a:rPr>
              <a:t>At </a:t>
            </a:r>
            <a:r>
              <a:rPr lang="en-US" sz="2000" b="1" dirty="0">
                <a:solidFill>
                  <a:srgbClr val="FF0000"/>
                </a:solidFill>
              </a:rPr>
              <a:t>school level</a:t>
            </a:r>
            <a:r>
              <a:rPr lang="en-US" sz="2000" b="1" dirty="0">
                <a:solidFill>
                  <a:schemeClr val="tx1"/>
                </a:solidFill>
              </a:rPr>
              <a:t>, comprehensive approach involving the whole </a:t>
            </a:r>
            <a:r>
              <a:rPr lang="en-US" sz="2000" b="1" dirty="0">
                <a:solidFill>
                  <a:srgbClr val="FF0000"/>
                </a:solidFill>
              </a:rPr>
              <a:t>school community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346" y="4262949"/>
            <a:ext cx="2387574" cy="12500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2400" b="1" dirty="0" err="1"/>
              <a:t>Whole-education</a:t>
            </a:r>
            <a:r>
              <a:rPr lang="fr-FR" sz="2400" b="1" dirty="0"/>
              <a:t> </a:t>
            </a:r>
            <a:r>
              <a:rPr lang="fr-FR" sz="2400" b="1" dirty="0" err="1"/>
              <a:t>approach</a:t>
            </a:r>
            <a:endParaRPr lang="fr-FR" sz="2400" b="1" dirty="0"/>
          </a:p>
        </p:txBody>
      </p:sp>
      <p:sp>
        <p:nvSpPr>
          <p:cNvPr id="15" name="Flèche droite 14"/>
          <p:cNvSpPr/>
          <p:nvPr/>
        </p:nvSpPr>
        <p:spPr>
          <a:xfrm>
            <a:off x="2788304" y="4587040"/>
            <a:ext cx="504000" cy="60188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440800" y="3329680"/>
            <a:ext cx="3446135" cy="258430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schemeClr val="tx1"/>
                </a:solidFill>
              </a:rPr>
              <a:t>However schools exist within a </a:t>
            </a:r>
            <a:r>
              <a:rPr lang="en-US" sz="2000" b="1" dirty="0">
                <a:solidFill>
                  <a:srgbClr val="FF0000"/>
                </a:solidFill>
              </a:rPr>
              <a:t>wider education system and community</a:t>
            </a:r>
            <a:r>
              <a:rPr lang="en-US" sz="2000" b="1" dirty="0">
                <a:solidFill>
                  <a:schemeClr val="tx1"/>
                </a:solidFill>
              </a:rPr>
              <a:t>. Need to recognize  the interconnectedness of the school with the wider community including </a:t>
            </a:r>
            <a:r>
              <a:rPr lang="en-US" sz="2000" b="1" dirty="0">
                <a:solidFill>
                  <a:srgbClr val="FF0000"/>
                </a:solidFill>
              </a:rPr>
              <a:t>education, technological and societal systems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33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119353"/>
            <a:ext cx="11350193" cy="455408"/>
          </a:xfrm>
        </p:spPr>
        <p:txBody>
          <a:bodyPr>
            <a:normAutofit/>
          </a:bodyPr>
          <a:lstStyle/>
          <a:p>
            <a:r>
              <a:rPr lang="en-US" b="1" dirty="0"/>
              <a:t>Revisiting the definition of school bullying: towards a more inclusive definition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33849" y="950761"/>
            <a:ext cx="3812400" cy="12500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Current</a:t>
            </a:r>
            <a:r>
              <a:rPr lang="fr-FR" sz="2400" b="1" dirty="0"/>
              <a:t> </a:t>
            </a:r>
            <a:r>
              <a:rPr lang="fr-FR" sz="2400" b="1" dirty="0" err="1"/>
              <a:t>definition</a:t>
            </a:r>
            <a:endParaRPr lang="fr-FR" sz="2400" b="1" dirty="0"/>
          </a:p>
        </p:txBody>
      </p:sp>
      <p:sp>
        <p:nvSpPr>
          <p:cNvPr id="7" name="Flèche droite 6"/>
          <p:cNvSpPr/>
          <p:nvPr/>
        </p:nvSpPr>
        <p:spPr>
          <a:xfrm rot="5400000">
            <a:off x="2088049" y="2151885"/>
            <a:ext cx="504000" cy="6018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49340" y="2796497"/>
            <a:ext cx="3896909" cy="29545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schemeClr val="tx1"/>
                </a:solidFill>
              </a:rPr>
              <a:t>Bullying is “</a:t>
            </a:r>
            <a:r>
              <a:rPr lang="en-US" sz="2000" b="1" dirty="0">
                <a:solidFill>
                  <a:srgbClr val="FF0000"/>
                </a:solidFill>
              </a:rPr>
              <a:t>unwanted aggressive </a:t>
            </a:r>
            <a:r>
              <a:rPr lang="en-US" sz="2000" b="1" dirty="0">
                <a:solidFill>
                  <a:schemeClr val="tx1"/>
                </a:solidFill>
              </a:rPr>
              <a:t>behavior that is </a:t>
            </a:r>
            <a:r>
              <a:rPr lang="en-US" sz="2000" b="1" dirty="0">
                <a:solidFill>
                  <a:srgbClr val="FF0000"/>
                </a:solidFill>
              </a:rPr>
              <a:t>repeated</a:t>
            </a:r>
            <a:r>
              <a:rPr lang="en-US" sz="2000" b="1" dirty="0">
                <a:solidFill>
                  <a:schemeClr val="tx1"/>
                </a:solidFill>
              </a:rPr>
              <a:t> over time and involves an </a:t>
            </a:r>
            <a:r>
              <a:rPr lang="en-US" sz="2000" b="1" dirty="0">
                <a:solidFill>
                  <a:srgbClr val="FF0000"/>
                </a:solidFill>
              </a:rPr>
              <a:t>imbalance of power </a:t>
            </a:r>
            <a:r>
              <a:rPr lang="en-US" sz="2000" b="1" dirty="0">
                <a:solidFill>
                  <a:schemeClr val="tx1"/>
                </a:solidFill>
              </a:rPr>
              <a:t>or strength”.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22050" y="853709"/>
            <a:ext cx="3814010" cy="12500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400" b="1" dirty="0"/>
              <a:t>Clarifications </a:t>
            </a:r>
            <a:r>
              <a:rPr lang="fr-FR" sz="2400" b="1" dirty="0" err="1"/>
              <a:t>through</a:t>
            </a:r>
            <a:r>
              <a:rPr lang="fr-FR" sz="2400" b="1" dirty="0"/>
              <a:t> a </a:t>
            </a:r>
            <a:r>
              <a:rPr lang="fr-FR" sz="2400" b="1" dirty="0" err="1"/>
              <a:t>revised</a:t>
            </a:r>
            <a:r>
              <a:rPr lang="fr-FR" sz="2400" b="1" dirty="0"/>
              <a:t> </a:t>
            </a:r>
            <a:r>
              <a:rPr lang="fr-FR" sz="2400" b="1" dirty="0" err="1"/>
              <a:t>definition</a:t>
            </a:r>
            <a:endParaRPr lang="fr-FR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4467277" y="2531750"/>
            <a:ext cx="7570394" cy="36116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 sz="2000" dirty="0">
              <a:solidFill>
                <a:srgbClr val="FF0000"/>
              </a:solidFill>
            </a:endParaRPr>
          </a:p>
          <a:p>
            <a:pPr lvl="0"/>
            <a:endParaRPr lang="fr-FR" sz="2000" dirty="0">
              <a:solidFill>
                <a:srgbClr val="FF0000"/>
              </a:solidFill>
            </a:endParaRPr>
          </a:p>
          <a:p>
            <a:pPr lvl="0"/>
            <a:endParaRPr lang="fr-FR" sz="2000" dirty="0">
              <a:solidFill>
                <a:srgbClr val="FF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Importance of context: bullying and cyberbullying are </a:t>
            </a:r>
            <a:r>
              <a:rPr lang="en-US" sz="2000" b="1" dirty="0">
                <a:solidFill>
                  <a:srgbClr val="FF0000"/>
                </a:solidFill>
              </a:rPr>
              <a:t>relational phenomena </a:t>
            </a:r>
            <a:r>
              <a:rPr lang="en-US" sz="2000" b="1" dirty="0">
                <a:solidFill>
                  <a:schemeClr val="tx1"/>
                </a:solidFill>
              </a:rPr>
              <a:t>that are </a:t>
            </a:r>
            <a:r>
              <a:rPr lang="en-US" sz="2000" b="1" dirty="0">
                <a:solidFill>
                  <a:srgbClr val="FF0000"/>
                </a:solidFill>
              </a:rPr>
              <a:t>enabled or inhibited by the social and institutional context of the education system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Absence of responses and care: bullying implies an </a:t>
            </a:r>
            <a:r>
              <a:rPr lang="en-US" sz="2000" b="1" dirty="0">
                <a:solidFill>
                  <a:srgbClr val="FF0000"/>
                </a:solidFill>
              </a:rPr>
              <a:t>absence of care and responses </a:t>
            </a:r>
            <a:r>
              <a:rPr lang="en-US" sz="2000" b="1" dirty="0">
                <a:solidFill>
                  <a:schemeClr val="tx1"/>
                </a:solidFill>
              </a:rPr>
              <a:t>by peers and adults.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Harm: Bullying and cyberbullying often cause </a:t>
            </a:r>
            <a:r>
              <a:rPr lang="en-US" sz="2000" b="1" dirty="0">
                <a:solidFill>
                  <a:srgbClr val="FF0000"/>
                </a:solidFill>
              </a:rPr>
              <a:t>emotional, social, and/or physical harm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Repetition is relative: It also relates to the </a:t>
            </a:r>
            <a:r>
              <a:rPr lang="en-US" sz="2000" b="1" dirty="0">
                <a:solidFill>
                  <a:srgbClr val="FF0000"/>
                </a:solidFill>
              </a:rPr>
              <a:t>effect on the target</a:t>
            </a:r>
            <a:r>
              <a:rPr lang="en-US" sz="2000" b="1" dirty="0">
                <a:solidFill>
                  <a:schemeClr val="tx1"/>
                </a:solidFill>
              </a:rPr>
              <a:t> who may fear that a once-off-event might be repeated.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Importance of group dynamics: </a:t>
            </a:r>
            <a:r>
              <a:rPr lang="en-US" sz="2000" b="1" dirty="0">
                <a:solidFill>
                  <a:srgbClr val="FF0000"/>
                </a:solidFill>
              </a:rPr>
              <a:t>Not all perpetrators</a:t>
            </a:r>
            <a:r>
              <a:rPr lang="en-US" sz="2000" b="1" dirty="0">
                <a:solidFill>
                  <a:schemeClr val="tx1"/>
                </a:solidFill>
              </a:rPr>
              <a:t> of bullying </a:t>
            </a:r>
            <a:r>
              <a:rPr lang="en-US" sz="2000" b="1" dirty="0">
                <a:solidFill>
                  <a:srgbClr val="FF0000"/>
                </a:solidFill>
              </a:rPr>
              <a:t>act intentionally</a:t>
            </a:r>
            <a:r>
              <a:rPr lang="en-US" sz="2000" b="1" dirty="0">
                <a:solidFill>
                  <a:schemeClr val="tx1"/>
                </a:solidFill>
              </a:rPr>
              <a:t>. They may do it as a result of group dynamics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en-US" dirty="0"/>
              <a:t>Bullying and cyberbullying involve power imbalance and occurs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 rot="5400000">
            <a:off x="8028874" y="2021298"/>
            <a:ext cx="504000" cy="60188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9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44983"/>
            <a:ext cx="11771087" cy="760396"/>
          </a:xfrm>
        </p:spPr>
        <p:txBody>
          <a:bodyPr>
            <a:normAutofit/>
          </a:bodyPr>
          <a:lstStyle/>
          <a:p>
            <a:r>
              <a:rPr lang="en-US" b="1" dirty="0"/>
              <a:t>The 9 components of the whole education approach to prevent and address bullying and cyberbullying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727837" y="912165"/>
            <a:ext cx="3588270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Strong political leadership and robust legal and policy framework</a:t>
            </a:r>
            <a:endParaRPr lang="en-US" b="1" dirty="0"/>
          </a:p>
        </p:txBody>
      </p:sp>
      <p:cxnSp>
        <p:nvCxnSpPr>
          <p:cNvPr id="16" name="Straight Connector 8"/>
          <p:cNvCxnSpPr/>
          <p:nvPr/>
        </p:nvCxnSpPr>
        <p:spPr>
          <a:xfrm>
            <a:off x="6094934" y="912165"/>
            <a:ext cx="22359" cy="5152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55" y="2032265"/>
            <a:ext cx="940551" cy="100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727837" y="2091115"/>
            <a:ext cx="3588270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Curriculum, learning and teaching to promote a caring school climate</a:t>
            </a:r>
          </a:p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736644" y="3296381"/>
            <a:ext cx="3613626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/>
              <a:t>Reporting mechanisms for affected students , together with support and referral services</a:t>
            </a:r>
          </a:p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8026619" y="912166"/>
            <a:ext cx="3744468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Training and support for teachers</a:t>
            </a:r>
            <a:endParaRPr lang="en-US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8026619" y="2217130"/>
            <a:ext cx="3744468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psychological and physical school and classroom environment</a:t>
            </a:r>
            <a:endParaRPr lang="en-US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8026619" y="3598942"/>
            <a:ext cx="3744468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Involvement of all stakeholders in the school community, including parents</a:t>
            </a:r>
          </a:p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8026619" y="4942058"/>
            <a:ext cx="3744468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Collaboration and partnerships between the education sector and a wide range of partners </a:t>
            </a:r>
            <a:endParaRPr lang="en-US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9" y="825887"/>
            <a:ext cx="1148958" cy="100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5" y="3296381"/>
            <a:ext cx="802283" cy="93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736644" y="4428321"/>
            <a:ext cx="3613626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Student empowerment and participation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9" y="4541823"/>
            <a:ext cx="966727" cy="6218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64" y="919255"/>
            <a:ext cx="814730" cy="8147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3" y="2242761"/>
            <a:ext cx="769762" cy="8166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62" y="5077834"/>
            <a:ext cx="820817" cy="56608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3" y="3649389"/>
            <a:ext cx="785792" cy="87310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5" y="5473130"/>
            <a:ext cx="870262" cy="59177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727837" y="5455100"/>
            <a:ext cx="3631241" cy="79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Evidence: monitoring of school bullying and evaluation of responses</a:t>
            </a:r>
          </a:p>
        </p:txBody>
      </p:sp>
    </p:spTree>
    <p:extLst>
      <p:ext uri="{BB962C8B-B14F-4D97-AF65-F5344CB8AC3E}">
        <p14:creationId xmlns:p14="http://schemas.microsoft.com/office/powerpoint/2010/main" val="119275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9633"/>
            <a:ext cx="11350193" cy="455408"/>
          </a:xfrm>
        </p:spPr>
        <p:txBody>
          <a:bodyPr>
            <a:normAutofit/>
          </a:bodyPr>
          <a:lstStyle/>
          <a:p>
            <a:r>
              <a:rPr lang="en-US" b="1" dirty="0"/>
              <a:t>Characteristics of the whole-education approach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960699"/>
            <a:ext cx="4272000" cy="39469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234701" y="1122617"/>
            <a:ext cx="3631241" cy="141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9 components of a whole-education approach are ALL essential = Not a menu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234699" y="2771998"/>
            <a:ext cx="3631241" cy="87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Once-off measures are not effective.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8300080" y="988463"/>
            <a:ext cx="3631241" cy="141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entire education system should be better equipped to reduce school bullying. 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85589" y="4091737"/>
            <a:ext cx="3631241" cy="141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It should be possible to implement </a:t>
            </a:r>
            <a:r>
              <a:rPr lang="en-US" b="1" dirty="0" err="1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effectively in all schools and across the network of relationships attached to schools.</a:t>
            </a:r>
          </a:p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4246339" y="4815156"/>
            <a:ext cx="3699321" cy="131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Education authorities should support schools with guidance and resources.</a:t>
            </a:r>
          </a:p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8300080" y="2679625"/>
            <a:ext cx="3699321" cy="141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Children and young people need to be centrally involved (targets, bystanders, perpetrators)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95C13-A874-4096-8E76-06AAE61790EA}"/>
              </a:ext>
            </a:extLst>
          </p:cNvPr>
          <p:cNvSpPr/>
          <p:nvPr/>
        </p:nvSpPr>
        <p:spPr>
          <a:xfrm>
            <a:off x="8266039" y="4593910"/>
            <a:ext cx="3631241" cy="131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 whole-education approach should explicitly promote respectful and caring interactions.</a:t>
            </a:r>
          </a:p>
        </p:txBody>
      </p:sp>
    </p:spTree>
    <p:extLst>
      <p:ext uri="{BB962C8B-B14F-4D97-AF65-F5344CB8AC3E}">
        <p14:creationId xmlns:p14="http://schemas.microsoft.com/office/powerpoint/2010/main" val="390302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r="17399"/>
          <a:stretch>
            <a:fillRect/>
          </a:stretch>
        </p:blipFill>
        <p:spPr>
          <a:xfrm>
            <a:off x="7303769" y="1193662"/>
            <a:ext cx="4754245" cy="4861066"/>
          </a:xfr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0827" y="45720"/>
            <a:ext cx="12171173" cy="720090"/>
          </a:xfrm>
        </p:spPr>
        <p:txBody>
          <a:bodyPr>
            <a:noAutofit/>
          </a:bodyPr>
          <a:lstStyle/>
          <a:p>
            <a:r>
              <a:rPr lang="fr-FR" b="1" dirty="0"/>
              <a:t>Key messages: </a:t>
            </a:r>
            <a:r>
              <a:rPr lang="en-US" b="1" dirty="0"/>
              <a:t>Strong political leadership and robust legal and policy framework to address bullying, school violence, and violence against children in general 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042" y="732012"/>
            <a:ext cx="1148958" cy="100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72842" y="5793118"/>
            <a:ext cx="20521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C - </a:t>
            </a:r>
            <a:r>
              <a:rPr lang="fr-FR" sz="1100" dirty="0" err="1">
                <a:solidFill>
                  <a:schemeClr val="bg1"/>
                </a:solidFill>
              </a:rPr>
              <a:t>Dominic</a:t>
            </a:r>
            <a:r>
              <a:rPr lang="fr-FR" sz="1100" dirty="0">
                <a:solidFill>
                  <a:schemeClr val="bg1"/>
                </a:solidFill>
              </a:rPr>
              <a:t> Chavez - World Bank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917829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National leadership is critical, as well as leadership all the way down to the school level, to champion a strong response to bullying, school violence, and violence against children in general.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2357213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Anti-bullying laws, policies, frameworks and guidelines should be provided at a national level with corresponding policies at the local and school levels.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3790795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There should be laws and policies on inclusive education that address identity-based bullying (for example race or sexuality). These should be translated into explicit policies against discrimination at the local and school levels.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5121507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Laws, policies, frameworks and guidelines should evolve and be adapted to new forms of school aggression such as cyberbullying. </a:t>
            </a:r>
          </a:p>
        </p:txBody>
      </p:sp>
    </p:spTree>
    <p:extLst>
      <p:ext uri="{BB962C8B-B14F-4D97-AF65-F5344CB8AC3E}">
        <p14:creationId xmlns:p14="http://schemas.microsoft.com/office/powerpoint/2010/main" val="66558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21538"/>
            <a:ext cx="12192000" cy="742950"/>
          </a:xfrm>
        </p:spPr>
        <p:txBody>
          <a:bodyPr>
            <a:normAutofit/>
          </a:bodyPr>
          <a:lstStyle/>
          <a:p>
            <a:r>
              <a:rPr lang="en-US" b="1" dirty="0"/>
              <a:t>Safe psychological and physical school and classroom environment</a:t>
            </a:r>
            <a:r>
              <a:rPr lang="fr-FR" b="1" dirty="0"/>
              <a:t/>
            </a:r>
            <a:br>
              <a:rPr lang="fr-FR" b="1" dirty="0"/>
            </a:b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40" y="1409953"/>
            <a:ext cx="5128260" cy="34885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93001" y="4652318"/>
            <a:ext cx="20906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verdana,sans-serif"/>
              </a:rPr>
              <a:t>CC: Stocksy_txpc168737fzH5200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238" y="742950"/>
            <a:ext cx="769762" cy="8166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917829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Education authorities, school principals and other school staff should create an environment where students and the whole school community feel safe, secure, welcomed and supported.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2350389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All school staff, not only teachers, should be sensitized and supported to foster a caring school environment free of bullying.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3772661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The school leadership needs to model caring relationships. Authoritative, democratic leadership should be promoted by principals, boards, teachers and other staff.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4E74A-F136-4D90-B7B0-0BB92F18658A}"/>
              </a:ext>
            </a:extLst>
          </p:cNvPr>
          <p:cNvSpPr/>
          <p:nvPr/>
        </p:nvSpPr>
        <p:spPr>
          <a:xfrm>
            <a:off x="160020" y="5103493"/>
            <a:ext cx="6652260" cy="112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Every bullying situation should be recognized and responded to in a timely, consistent and effective way. </a:t>
            </a:r>
          </a:p>
        </p:txBody>
      </p:sp>
    </p:spTree>
    <p:extLst>
      <p:ext uri="{BB962C8B-B14F-4D97-AF65-F5344CB8AC3E}">
        <p14:creationId xmlns:p14="http://schemas.microsoft.com/office/powerpoint/2010/main" val="27188055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70C2D45B3674697FFAB93CAC176ED" ma:contentTypeVersion="8" ma:contentTypeDescription="Create a new document." ma:contentTypeScope="" ma:versionID="43573ef7437e3548956876b531dfd6d1">
  <xsd:schema xmlns:xsd="http://www.w3.org/2001/XMLSchema" xmlns:xs="http://www.w3.org/2001/XMLSchema" xmlns:p="http://schemas.microsoft.com/office/2006/metadata/properties" xmlns:ns3="5aa386f2-d759-41cd-baec-7f18a6d3bdc7" targetNamespace="http://schemas.microsoft.com/office/2006/metadata/properties" ma:root="true" ma:fieldsID="c0dfcb679a899e96747fd86d329cf587" ns3:_="">
    <xsd:import namespace="5aa386f2-d759-41cd-baec-7f18a6d3bdc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386f2-d759-41cd-baec-7f18a6d3bd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29E140-4202-49FB-A08E-3710CA2F3A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7BEC9F-CD8B-413E-85C2-34108E54A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a386f2-d759-41cd-baec-7f18a6d3bd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A62075-B3C9-4A3A-AE06-3BDCC332E1EB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5aa386f2-d759-41cd-baec-7f18a6d3bdc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</TotalTime>
  <Words>1666</Words>
  <Application>Microsoft Office PowerPoint</Application>
  <PresentationFormat>Widescreen</PresentationFormat>
  <Paragraphs>139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verdana,sans-serif</vt:lpstr>
      <vt:lpstr>Thème Office</vt:lpstr>
      <vt:lpstr>Comprehensive School-based &amp; School-Linked Bullying Prevention: An Evidence-Based Action Framework </vt:lpstr>
      <vt:lpstr>UNESCO’s work around Safe and inclusive learning environments – key 2020 events</vt:lpstr>
      <vt:lpstr>The role of the Scientific Committee in identifying the recommendations on preventing and addressing school bullying and cyberbullying</vt:lpstr>
      <vt:lpstr>How to respond effectively to bullying and cyberbullying:  The whole-education approach   </vt:lpstr>
      <vt:lpstr>Revisiting the definition of school bullying: towards a more inclusive definition</vt:lpstr>
      <vt:lpstr>The 9 components of the whole education approach to prevent and address bullying and cyberbullying</vt:lpstr>
      <vt:lpstr>Characteristics of the whole-education approach</vt:lpstr>
      <vt:lpstr>Key messages: Strong political leadership and robust legal and policy framework to address bullying, school violence, and violence against children in general </vt:lpstr>
      <vt:lpstr>Safe psychological and physical school and classroom environment </vt:lpstr>
      <vt:lpstr>Training and support for teachers on bullying and student-centred and caring classroom management</vt:lpstr>
      <vt:lpstr>Reporting mechanisms for students affected by bullying, together with support and referral services</vt:lpstr>
      <vt:lpstr>Student empowerment and participation</vt:lpstr>
      <vt:lpstr>Curriculum, learning &amp; teaching to promote caring (i.e., antibullying) school climate</vt:lpstr>
      <vt:lpstr>Involvement of all stakeholders in the school community, including parents </vt:lpstr>
      <vt:lpstr>Evidence: monitoring of school bullying and evaluation of responses</vt:lpstr>
      <vt:lpstr>Collaboration and partnerships between the education sector and a wide range of partners (other government sectors, NGOs, academia, digital platforms)</vt:lpstr>
      <vt:lpstr>Thank you!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 W</dc:creator>
  <cp:lastModifiedBy>Lynne Sergeant</cp:lastModifiedBy>
  <cp:revision>300</cp:revision>
  <dcterms:created xsi:type="dcterms:W3CDTF">2019-03-22T15:49:46Z</dcterms:created>
  <dcterms:modified xsi:type="dcterms:W3CDTF">2021-03-01T15:56:01Z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0x0101001D870C2D45B3674697FFAB93CAC176ED</vt:lpwstr>
  </property>
  <property fmtid="{D5CDD505-2E9C-101B-9397-08002B2CF9AE}" pid="3" name="_dlc_DocIdItemGuid">
    <vt:lpwstr>91354b7a-ff5c-47c7-814e-1e825abd6c8e</vt:lpwstr>
  </property>
</Properties>
</file>