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22" r:id="rId4"/>
    <p:sldMasterId id="2147483773" r:id="rId5"/>
    <p:sldMasterId id="2147483785" r:id="rId6"/>
    <p:sldMasterId id="2147483797" r:id="rId7"/>
    <p:sldMasterId id="2147483809" r:id="rId8"/>
    <p:sldMasterId id="2147483821" r:id="rId9"/>
  </p:sldMasterIdLst>
  <p:notesMasterIdLst>
    <p:notesMasterId r:id="rId29"/>
  </p:notesMasterIdLst>
  <p:sldIdLst>
    <p:sldId id="295" r:id="rId10"/>
    <p:sldId id="326" r:id="rId11"/>
    <p:sldId id="278" r:id="rId12"/>
    <p:sldId id="320" r:id="rId13"/>
    <p:sldId id="305" r:id="rId14"/>
    <p:sldId id="307" r:id="rId15"/>
    <p:sldId id="321" r:id="rId16"/>
    <p:sldId id="313" r:id="rId17"/>
    <p:sldId id="319" r:id="rId18"/>
    <p:sldId id="315" r:id="rId19"/>
    <p:sldId id="316" r:id="rId20"/>
    <p:sldId id="317" r:id="rId21"/>
    <p:sldId id="325" r:id="rId22"/>
    <p:sldId id="318" r:id="rId23"/>
    <p:sldId id="322" r:id="rId24"/>
    <p:sldId id="323" r:id="rId25"/>
    <p:sldId id="324" r:id="rId26"/>
    <p:sldId id="328" r:id="rId27"/>
    <p:sldId id="274" r:id="rId2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aneh, Audrey Nayla" initials="KAN" lastIdx="7" clrIdx="0"/>
  <p:cmAuthor id="1" name="Scott Pulizzi" initials="SP" lastIdx="1" clrIdx="1"/>
  <p:cmAuthor id="2" name="Chetty, Dhianaraj" initials="CD"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74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61057" autoAdjust="0"/>
  </p:normalViewPr>
  <p:slideViewPr>
    <p:cSldViewPr>
      <p:cViewPr>
        <p:scale>
          <a:sx n="50" d="100"/>
          <a:sy n="50" d="100"/>
        </p:scale>
        <p:origin x="-1740" y="-48"/>
      </p:cViewPr>
      <p:guideLst>
        <p:guide orient="horz" pos="2160"/>
        <p:guide pos="2880"/>
      </p:guideLst>
    </p:cSldViewPr>
  </p:slideViewPr>
  <p:outlineViewPr>
    <p:cViewPr>
      <p:scale>
        <a:sx n="33" d="100"/>
        <a:sy n="33" d="100"/>
      </p:scale>
      <p:origin x="0" y="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3177" tIns="46589" rIns="93177" bIns="46589" rtlCol="0"/>
          <a:lstStyle>
            <a:lvl1pPr algn="r">
              <a:defRPr sz="1200"/>
            </a:lvl1pPr>
          </a:lstStyle>
          <a:p>
            <a:fld id="{43FC035B-BB6B-47B8-9972-912EB90BCFF3}" type="datetimeFigureOut">
              <a:rPr lang="en-GB" smtClean="0"/>
              <a:t>11/07/2014</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657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3177" tIns="46589" rIns="93177" bIns="46589" rtlCol="0" anchor="b"/>
          <a:lstStyle>
            <a:lvl1pPr algn="r">
              <a:defRPr sz="1200"/>
            </a:lvl1pPr>
          </a:lstStyle>
          <a:p>
            <a:fld id="{028DD38C-3495-4A16-B469-226F7BF73A0F}" type="slidenum">
              <a:rPr lang="en-GB" smtClean="0"/>
              <a:t>‹#›</a:t>
            </a:fld>
            <a:endParaRPr lang="en-GB" dirty="0"/>
          </a:p>
        </p:txBody>
      </p:sp>
    </p:spTree>
    <p:extLst>
      <p:ext uri="{BB962C8B-B14F-4D97-AF65-F5344CB8AC3E}">
        <p14:creationId xmlns:p14="http://schemas.microsoft.com/office/powerpoint/2010/main" val="5615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book offers alternatives to a dominant narrative that presents puberty as shameful for girls while in contrast celebrating male virility.</a:t>
            </a:r>
          </a:p>
          <a:p>
            <a:endParaRPr lang="en-GB" dirty="0"/>
          </a:p>
          <a:p>
            <a:r>
              <a:rPr lang="en-GB" dirty="0"/>
              <a:t>To be a safe and secure environment, the school needs policies that protect individuals from harassment and bodily harm. But creating such an environment takes more than simply policy; it is a product of attitudes and skills related to empathy and respect. </a:t>
            </a:r>
          </a:p>
          <a:p>
            <a:endParaRPr lang="en-GB" dirty="0"/>
          </a:p>
          <a:p>
            <a:r>
              <a:rPr lang="en-GB" dirty="0"/>
              <a:t>The aim is to develop lifelong health-seeking behaviours, while at the same time promoting skills for understanding and supporting others, and mitigating gender-based violence, teasing, bullying and other anti-social behaviours.  </a:t>
            </a:r>
          </a:p>
          <a:p>
            <a:endParaRPr lang="en-GB" dirty="0" smtClean="0"/>
          </a:p>
          <a:p>
            <a:r>
              <a:rPr lang="en-GB" dirty="0" smtClean="0"/>
              <a:t>In short, our</a:t>
            </a:r>
            <a:r>
              <a:rPr lang="en-GB" baseline="0" dirty="0" smtClean="0"/>
              <a:t> aim is transformation to an equitable, supportive and healthy school environment.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section 3, p25 of the publication for example on wider school health context and importance of including boys and men, and involving parents and the community.</a:t>
            </a:r>
            <a:endParaRPr lang="en-GB" dirty="0" smtClean="0"/>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11</a:t>
            </a:fld>
            <a:endParaRPr lang="en-GB" dirty="0"/>
          </a:p>
        </p:txBody>
      </p:sp>
    </p:spTree>
    <p:extLst>
      <p:ext uri="{BB962C8B-B14F-4D97-AF65-F5344CB8AC3E}">
        <p14:creationId xmlns:p14="http://schemas.microsoft.com/office/powerpoint/2010/main" val="269363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p>
          <a:p>
            <a:endParaRPr lang="en-GB" b="1" dirty="0"/>
          </a:p>
          <a:p>
            <a:r>
              <a:rPr lang="en-GB" b="1" dirty="0"/>
              <a:t>2. </a:t>
            </a:r>
            <a:r>
              <a:rPr lang="en-GB" dirty="0"/>
              <a:t>CONTEXT AND RATIONALE</a:t>
            </a:r>
          </a:p>
          <a:p>
            <a:r>
              <a:rPr lang="en-GB" dirty="0"/>
              <a:t>2.1 What is puberty?</a:t>
            </a:r>
          </a:p>
          <a:p>
            <a:r>
              <a:rPr lang="en-GB" dirty="0"/>
              <a:t>2.2 Why ministries of education should get involved</a:t>
            </a:r>
          </a:p>
          <a:p>
            <a:r>
              <a:rPr lang="en-GB" dirty="0"/>
              <a:t>2.3 Focusing Resources on Effective School Health</a:t>
            </a:r>
          </a:p>
          <a:p>
            <a:endParaRPr lang="en-GB" b="1" dirty="0"/>
          </a:p>
          <a:p>
            <a:r>
              <a:rPr lang="en-GB" b="1" dirty="0"/>
              <a:t>3. </a:t>
            </a:r>
            <a:r>
              <a:rPr lang="en-GB" dirty="0"/>
              <a:t>PLANNING FOR ACTION</a:t>
            </a:r>
          </a:p>
          <a:p>
            <a:r>
              <a:rPr lang="en-GB" dirty="0"/>
              <a:t>3.1 The characteristics of good quality puberty education</a:t>
            </a:r>
          </a:p>
          <a:p>
            <a:r>
              <a:rPr lang="en-GB" dirty="0"/>
              <a:t>3.2 Good practices in menstrual hygiene management</a:t>
            </a:r>
          </a:p>
          <a:p>
            <a:r>
              <a:rPr lang="en-GB" dirty="0"/>
              <a:t>3.3 Key issues for programme development</a:t>
            </a:r>
          </a:p>
          <a:p>
            <a:endParaRPr lang="en-GB" b="1" dirty="0"/>
          </a:p>
          <a:p>
            <a:r>
              <a:rPr lang="en-GB" b="1" dirty="0"/>
              <a:t>4. </a:t>
            </a:r>
            <a:r>
              <a:rPr lang="en-GB" dirty="0"/>
              <a:t>IMPLEMENTATION AND SUSTAINABILITY</a:t>
            </a:r>
          </a:p>
          <a:p>
            <a:r>
              <a:rPr lang="en-GB" dirty="0"/>
              <a:t>4.1 Curriculum development</a:t>
            </a:r>
          </a:p>
          <a:p>
            <a:r>
              <a:rPr lang="en-GB" dirty="0"/>
              <a:t>4.2 Teacher training</a:t>
            </a:r>
          </a:p>
          <a:p>
            <a:r>
              <a:rPr lang="en-GB" dirty="0"/>
              <a:t>4.3 Increasing coverage through partnerships</a:t>
            </a:r>
          </a:p>
          <a:p>
            <a:r>
              <a:rPr lang="en-GB" dirty="0"/>
              <a:t>4.4 Quality assurance through monitoring &amp; evaluation (M&amp;E)</a:t>
            </a:r>
          </a:p>
          <a:p>
            <a:endParaRPr lang="en-GB" dirty="0"/>
          </a:p>
          <a:p>
            <a:r>
              <a:rPr lang="en-GB" dirty="0"/>
              <a:t>Conclusion</a:t>
            </a:r>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12</a:t>
            </a:fld>
            <a:endParaRPr lang="en-GB" dirty="0"/>
          </a:p>
        </p:txBody>
      </p:sp>
    </p:spTree>
    <p:extLst>
      <p:ext uri="{BB962C8B-B14F-4D97-AF65-F5344CB8AC3E}">
        <p14:creationId xmlns:p14="http://schemas.microsoft.com/office/powerpoint/2010/main" val="152362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13</a:t>
            </a:fld>
            <a:endParaRPr lang="en-GB" dirty="0"/>
          </a:p>
        </p:txBody>
      </p:sp>
    </p:spTree>
    <p:extLst>
      <p:ext uri="{BB962C8B-B14F-4D97-AF65-F5344CB8AC3E}">
        <p14:creationId xmlns:p14="http://schemas.microsoft.com/office/powerpoint/2010/main" val="152362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a:t>
            </a:r>
            <a:r>
              <a:rPr lang="en-US" sz="1200" b="1" i="0" u="none" strike="noStrike" kern="1200" baseline="0" dirty="0" smtClean="0">
                <a:solidFill>
                  <a:schemeClr val="tx1"/>
                </a:solidFill>
                <a:latin typeface="+mn-lt"/>
                <a:ea typeface="+mn-ea"/>
                <a:cs typeface="+mn-cs"/>
              </a:rPr>
              <a:t>Educate all learners about puberty: </a:t>
            </a:r>
            <a:r>
              <a:rPr lang="en-US" sz="1200" b="0" i="0" u="none" strike="noStrike" kern="1200" baseline="0" dirty="0" smtClean="0">
                <a:solidFill>
                  <a:schemeClr val="tx1"/>
                </a:solidFill>
                <a:latin typeface="+mn-lt"/>
                <a:ea typeface="+mn-ea"/>
                <a:cs typeface="+mn-cs"/>
              </a:rPr>
              <a:t>Provide them with a skills-based health education that develops their knowledge, attitudes, skills, and behaviours for their health now and throughout their lifespan. The topics should include hygiene, sanitation and sexual and reproductive health, including puberty. These topics should be imbedded in a larger health curriculum that promotes healthier lives, relationships and gender equity. It should be age and developmentally appropriate, should properly prepare leaners for life changes before they experience them and thus should start as early as five years old and continue through to </a:t>
            </a:r>
            <a:r>
              <a:rPr lang="en-GB" sz="1200" b="0" i="0" u="none" strike="noStrike" kern="1200" baseline="0" dirty="0" smtClean="0">
                <a:solidFill>
                  <a:schemeClr val="tx1"/>
                </a:solidFill>
                <a:latin typeface="+mn-lt"/>
                <a:ea typeface="+mn-ea"/>
                <a:cs typeface="+mn-cs"/>
              </a:rPr>
              <a:t>young adulthood.</a:t>
            </a:r>
            <a:endParaRPr lang="en-GB" dirty="0"/>
          </a:p>
          <a:p>
            <a:endParaRPr lang="en-GB" dirty="0"/>
          </a:p>
          <a:p>
            <a:r>
              <a:rPr lang="en-US" sz="1200" b="1" i="0" u="none" strike="noStrike" kern="1200" baseline="0" dirty="0" smtClean="0">
                <a:solidFill>
                  <a:schemeClr val="tx1"/>
                </a:solidFill>
                <a:latin typeface="+mn-lt"/>
                <a:ea typeface="+mn-ea"/>
                <a:cs typeface="+mn-cs"/>
              </a:rPr>
              <a:t>Puberty education should cover a number of different topics </a:t>
            </a:r>
            <a:r>
              <a:rPr lang="en-US" sz="1200" b="1" i="0" u="sng" strike="noStrike" kern="1200" baseline="0" dirty="0" smtClean="0">
                <a:solidFill>
                  <a:schemeClr val="tx1"/>
                </a:solidFill>
                <a:latin typeface="+mn-lt"/>
                <a:ea typeface="+mn-ea"/>
                <a:cs typeface="+mn-cs"/>
              </a:rPr>
              <a:t>including</a:t>
            </a:r>
            <a:r>
              <a:rPr lang="en-US" sz="1200" b="1"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.What is puberty?</a:t>
            </a:r>
          </a:p>
          <a:p>
            <a:r>
              <a:rPr lang="en-US" sz="1200" b="0" i="0" u="none" strike="noStrike" kern="1200" baseline="0" dirty="0" smtClean="0">
                <a:solidFill>
                  <a:schemeClr val="tx1"/>
                </a:solidFill>
                <a:latin typeface="+mn-lt"/>
                <a:ea typeface="+mn-ea"/>
                <a:cs typeface="+mn-cs"/>
              </a:rPr>
              <a:t>.When does puberty start? When does it end?</a:t>
            </a:r>
          </a:p>
          <a:p>
            <a:r>
              <a:rPr lang="en-US" sz="1200" b="0" i="0" u="none" strike="noStrike" kern="1200" baseline="0" dirty="0" smtClean="0">
                <a:solidFill>
                  <a:schemeClr val="tx1"/>
                </a:solidFill>
                <a:latin typeface="+mn-lt"/>
                <a:ea typeface="+mn-ea"/>
                <a:cs typeface="+mn-cs"/>
              </a:rPr>
              <a:t>.What changes take place in female and male bodies? Body image.</a:t>
            </a:r>
          </a:p>
          <a:p>
            <a:r>
              <a:rPr lang="en-US" sz="1200" b="0" i="0" u="none" strike="noStrike" kern="1200" baseline="0" dirty="0" smtClean="0">
                <a:solidFill>
                  <a:schemeClr val="tx1"/>
                </a:solidFill>
                <a:latin typeface="+mn-lt"/>
                <a:ea typeface="+mn-ea"/>
                <a:cs typeface="+mn-cs"/>
              </a:rPr>
              <a:t>.Hormonal and psychological changes and how to manage them.</a:t>
            </a:r>
          </a:p>
          <a:p>
            <a:r>
              <a:rPr lang="en-US" sz="1200" b="0" i="0" u="none" strike="noStrike" kern="1200" baseline="0" dirty="0" smtClean="0">
                <a:solidFill>
                  <a:schemeClr val="tx1"/>
                </a:solidFill>
                <a:latin typeface="+mn-lt"/>
                <a:ea typeface="+mn-ea"/>
                <a:cs typeface="+mn-cs"/>
              </a:rPr>
              <a:t>.The male and female reproductive systems, i.e. sexual and reproductive anatomy and physiology, the </a:t>
            </a:r>
            <a:r>
              <a:rPr lang="en-GB" sz="1200" b="0" i="0" u="none" strike="noStrike" kern="1200" baseline="0" dirty="0" smtClean="0">
                <a:solidFill>
                  <a:schemeClr val="tx1"/>
                </a:solidFill>
                <a:latin typeface="+mn-lt"/>
                <a:ea typeface="+mn-ea"/>
                <a:cs typeface="+mn-cs"/>
              </a:rPr>
              <a:t>maturation process.</a:t>
            </a:r>
          </a:p>
          <a:p>
            <a:r>
              <a:rPr lang="en-US" sz="1200" b="0" i="0" u="none" strike="noStrike" kern="1200" baseline="0" dirty="0" smtClean="0">
                <a:solidFill>
                  <a:schemeClr val="tx1"/>
                </a:solidFill>
                <a:latin typeface="+mn-lt"/>
                <a:ea typeface="+mn-ea"/>
                <a:cs typeface="+mn-cs"/>
              </a:rPr>
              <a:t>.What emotional changes are experienced?</a:t>
            </a:r>
          </a:p>
          <a:p>
            <a:r>
              <a:rPr lang="en-US" sz="1200" b="0" i="0" u="none" strike="noStrike" kern="1200" baseline="0" dirty="0" smtClean="0">
                <a:solidFill>
                  <a:schemeClr val="tx1"/>
                </a:solidFill>
                <a:latin typeface="+mn-lt"/>
                <a:ea typeface="+mn-ea"/>
                <a:cs typeface="+mn-cs"/>
              </a:rPr>
              <a:t>.Ejaculation, erections, wet dreams, male hygiene.</a:t>
            </a:r>
          </a:p>
          <a:p>
            <a:r>
              <a:rPr lang="en-US" sz="1200" b="0" i="0" u="none" strike="noStrike" kern="1200" baseline="0" dirty="0" smtClean="0">
                <a:solidFill>
                  <a:schemeClr val="tx1"/>
                </a:solidFill>
                <a:latin typeface="+mn-lt"/>
                <a:ea typeface="+mn-ea"/>
                <a:cs typeface="+mn-cs"/>
              </a:rPr>
              <a:t>.What is menstruation? What is premenstrual syndrome (PMS)? Does menstruation hurt? How do you manage pain? How do you manage your menstruation? Menstrual hygiene materials, hygiene around menstruation and how to dispose of menstrual materials. Menstrual calendar for tracking monthly menstrual flow, as well as identification of signs that a girl is going to have her period (e.g. breast sensitivity or changes in vaginal </a:t>
            </a:r>
            <a:r>
              <a:rPr lang="en-GB" sz="1200" b="0" i="0" u="none" strike="noStrike" kern="1200" baseline="0" dirty="0" smtClean="0">
                <a:solidFill>
                  <a:schemeClr val="tx1"/>
                </a:solidFill>
                <a:latin typeface="+mn-lt"/>
                <a:ea typeface="+mn-ea"/>
                <a:cs typeface="+mn-cs"/>
              </a:rPr>
              <a:t>discharge).</a:t>
            </a:r>
          </a:p>
          <a:p>
            <a:r>
              <a:rPr lang="en-US" sz="1200" b="0" i="0" u="none" strike="noStrike" kern="1200" baseline="0" dirty="0" smtClean="0">
                <a:solidFill>
                  <a:schemeClr val="tx1"/>
                </a:solidFill>
                <a:latin typeface="+mn-lt"/>
                <a:ea typeface="+mn-ea"/>
                <a:cs typeface="+mn-cs"/>
              </a:rPr>
              <a:t>.Cultural and religious beliefs, social norms and myths surrounding menstruation and puberty (location-specific).</a:t>
            </a:r>
          </a:p>
          <a:p>
            <a:r>
              <a:rPr lang="en-GB" sz="1200" b="0" i="0" u="none" strike="noStrike" kern="1200" baseline="0" dirty="0" smtClean="0">
                <a:solidFill>
                  <a:schemeClr val="tx1"/>
                </a:solidFill>
                <a:latin typeface="+mn-lt"/>
                <a:ea typeface="+mn-ea"/>
                <a:cs typeface="+mn-cs"/>
              </a:rPr>
              <a:t>.Gender roles.</a:t>
            </a:r>
          </a:p>
          <a:p>
            <a:r>
              <a:rPr lang="en-GB" sz="1200" b="0" i="0" u="none" strike="noStrike" kern="1200" baseline="0" dirty="0" smtClean="0">
                <a:solidFill>
                  <a:schemeClr val="tx1"/>
                </a:solidFill>
                <a:latin typeface="+mn-lt"/>
                <a:ea typeface="+mn-ea"/>
                <a:cs typeface="+mn-cs"/>
              </a:rPr>
              <a:t>.Privacy and bodily integrity.</a:t>
            </a:r>
          </a:p>
          <a:p>
            <a:r>
              <a:rPr lang="en-US" sz="1200" b="0" i="0" u="none" strike="noStrike" kern="1200" baseline="0" dirty="0" smtClean="0">
                <a:solidFill>
                  <a:schemeClr val="tx1"/>
                </a:solidFill>
                <a:latin typeface="+mn-lt"/>
                <a:ea typeface="+mn-ea"/>
                <a:cs typeface="+mn-cs"/>
              </a:rPr>
              <a:t>.Adult perceptions - changing expectations and roles, the way girls and boys are viewed as a result of reaching </a:t>
            </a:r>
            <a:r>
              <a:rPr lang="en-GB" sz="1200" b="0" i="0" u="none" strike="noStrike" kern="1200" baseline="0" dirty="0" smtClean="0">
                <a:solidFill>
                  <a:schemeClr val="tx1"/>
                </a:solidFill>
                <a:latin typeface="+mn-lt"/>
                <a:ea typeface="+mn-ea"/>
                <a:cs typeface="+mn-cs"/>
              </a:rPr>
              <a:t>puberty (context-specific).</a:t>
            </a:r>
          </a:p>
          <a:p>
            <a:r>
              <a:rPr lang="en-US" sz="1200" b="0" i="0" u="none" strike="noStrike" kern="1200" baseline="0" dirty="0" smtClean="0">
                <a:solidFill>
                  <a:schemeClr val="tx1"/>
                </a:solidFill>
                <a:latin typeface="+mn-lt"/>
                <a:ea typeface="+mn-ea"/>
                <a:cs typeface="+mn-cs"/>
              </a:rPr>
              <a:t>.How puberty affects a young person’s role and relationship with family and friends.</a:t>
            </a:r>
          </a:p>
          <a:p>
            <a:endParaRPr lang="en-US"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complete package will be dependent on the country context. Some topics will only be applicable in certain countries but should nonetheless be included, such as female genital cutting (FGC).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p20 of the publication</a:t>
            </a:r>
            <a:endParaRPr lang="en-GB" dirty="0" smtClean="0"/>
          </a:p>
          <a:p>
            <a:r>
              <a:rPr lang="en-GB" sz="1200" b="0" i="0" u="none" strike="noStrike" kern="1200" baseline="0" dirty="0" smtClean="0">
                <a:solidFill>
                  <a:schemeClr val="tx1"/>
                </a:solidFill>
                <a:latin typeface="+mn-lt"/>
                <a:ea typeface="+mn-ea"/>
                <a:cs typeface="+mn-cs"/>
              </a:rPr>
              <a:t>and</a:t>
            </a:r>
          </a:p>
          <a:p>
            <a:r>
              <a:rPr lang="en-GB" sz="1200" b="0" i="0" u="none" strike="noStrike" kern="1200" baseline="0" dirty="0" smtClean="0">
                <a:solidFill>
                  <a:schemeClr val="tx1"/>
                </a:solidFill>
                <a:latin typeface="+mn-lt"/>
                <a:ea typeface="+mn-ea"/>
                <a:cs typeface="+mn-cs"/>
              </a:rPr>
              <a:t>International Technical Guidance on Sexuality Education </a:t>
            </a:r>
            <a:r>
              <a:rPr lang="en-US" sz="1200" b="0" i="0" u="none" strike="noStrike" kern="1200" baseline="0" dirty="0" smtClean="0">
                <a:solidFill>
                  <a:schemeClr val="tx1"/>
                </a:solidFill>
                <a:latin typeface="+mn-lt"/>
                <a:ea typeface="+mn-ea"/>
                <a:cs typeface="+mn-cs"/>
              </a:rPr>
              <a:t>An evidence-informed approach for schools, </a:t>
            </a:r>
            <a:r>
              <a:rPr lang="en-GB" sz="1200" b="0" i="0" u="none" strike="noStrike" kern="1200" baseline="0" dirty="0" smtClean="0">
                <a:solidFill>
                  <a:schemeClr val="tx1"/>
                </a:solidFill>
                <a:latin typeface="+mn-lt"/>
                <a:ea typeface="+mn-ea"/>
                <a:cs typeface="+mn-cs"/>
              </a:rPr>
              <a:t>teachers and health educators. Volume II Topics and learning objectives. UNESCO 2009.</a:t>
            </a:r>
          </a:p>
          <a:p>
            <a:r>
              <a:rPr lang="en-US" sz="1200" b="0" i="0" u="none" strike="noStrike" kern="1200" baseline="0" dirty="0" smtClean="0">
                <a:solidFill>
                  <a:schemeClr val="tx1"/>
                </a:solidFill>
                <a:latin typeface="+mn-lt"/>
                <a:ea typeface="+mn-ea"/>
                <a:cs typeface="+mn-cs"/>
              </a:rPr>
              <a:t>and</a:t>
            </a:r>
          </a:p>
          <a:p>
            <a:r>
              <a:rPr lang="en-US" sz="1200" b="0" i="0" u="none" strike="noStrike" kern="1200" baseline="0" dirty="0" smtClean="0">
                <a:solidFill>
                  <a:schemeClr val="tx1"/>
                </a:solidFill>
                <a:latin typeface="+mn-lt"/>
                <a:ea typeface="+mn-ea"/>
                <a:cs typeface="+mn-cs"/>
              </a:rPr>
              <a:t>WHO and </a:t>
            </a:r>
            <a:r>
              <a:rPr lang="en-US" sz="1200" b="0" i="0" u="none" strike="noStrike" kern="1200" baseline="0" dirty="0" err="1" smtClean="0">
                <a:solidFill>
                  <a:schemeClr val="tx1"/>
                </a:solidFill>
                <a:latin typeface="+mn-lt"/>
                <a:ea typeface="+mn-ea"/>
                <a:cs typeface="+mn-cs"/>
              </a:rPr>
              <a:t>BZgA</a:t>
            </a:r>
            <a:r>
              <a:rPr lang="en-US" sz="1200" b="0" i="0" u="none" strike="noStrike" kern="1200" baseline="0" dirty="0" smtClean="0">
                <a:solidFill>
                  <a:schemeClr val="tx1"/>
                </a:solidFill>
                <a:latin typeface="+mn-lt"/>
                <a:ea typeface="+mn-ea"/>
                <a:cs typeface="+mn-cs"/>
              </a:rPr>
              <a:t>. 2010. Standards for sexuality education in Europe. A framework for policy makers, educational and health authorities and </a:t>
            </a:r>
            <a:r>
              <a:rPr lang="en-GB" sz="1200" b="0" i="0" u="none" strike="noStrike" kern="1200" baseline="0" dirty="0" smtClean="0">
                <a:solidFill>
                  <a:schemeClr val="tx1"/>
                </a:solidFill>
                <a:latin typeface="+mn-lt"/>
                <a:ea typeface="+mn-ea"/>
                <a:cs typeface="+mn-cs"/>
              </a:rPr>
              <a:t>specialists. </a:t>
            </a:r>
            <a:endParaRPr lang="en-GB" b="0" dirty="0" smtClean="0"/>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14</a:t>
            </a:fld>
            <a:endParaRPr lang="en-GB" dirty="0"/>
          </a:p>
        </p:txBody>
      </p:sp>
    </p:spTree>
    <p:extLst>
      <p:ext uri="{BB962C8B-B14F-4D97-AF65-F5344CB8AC3E}">
        <p14:creationId xmlns:p14="http://schemas.microsoft.com/office/powerpoint/2010/main" val="232400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p35 &amp; p39 of the publication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15</a:t>
            </a:fld>
            <a:endParaRPr lang="en-GB" dirty="0"/>
          </a:p>
        </p:txBody>
      </p:sp>
    </p:spTree>
    <p:extLst>
      <p:ext uri="{BB962C8B-B14F-4D97-AF65-F5344CB8AC3E}">
        <p14:creationId xmlns:p14="http://schemas.microsoft.com/office/powerpoint/2010/main" val="232400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smtClean="0"/>
              <a:t>Provide school-based health, counselling, and nutrition services, where possible. An effective referral system, to health service providers, child protection services and community support groups, is also helpful to fill the needs of learners beyond what the school can provide. Thus strong cross-sectoral linkages with the ministry of health should be created.</a:t>
            </a:r>
          </a:p>
          <a:p>
            <a:pPr marL="0" indent="0" algn="l">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p19, and for example section 4, p41 for partnerships.</a:t>
            </a:r>
            <a:endParaRPr lang="en-GB" sz="1200" dirty="0" smtClean="0"/>
          </a:p>
          <a:p>
            <a:pPr algn="l"/>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16</a:t>
            </a:fld>
            <a:endParaRPr lang="en-GB" dirty="0"/>
          </a:p>
        </p:txBody>
      </p:sp>
    </p:spTree>
    <p:extLst>
      <p:ext uri="{BB962C8B-B14F-4D97-AF65-F5344CB8AC3E}">
        <p14:creationId xmlns:p14="http://schemas.microsoft.com/office/powerpoint/2010/main" val="232400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Increased knowledge</a:t>
            </a:r>
          </a:p>
          <a:p>
            <a:r>
              <a:rPr lang="en-GB" dirty="0" smtClean="0"/>
              <a:t>Increased</a:t>
            </a:r>
            <a:r>
              <a:rPr lang="en-GB" baseline="0" dirty="0" smtClean="0"/>
              <a:t> self confidence and emotional coping skills </a:t>
            </a:r>
          </a:p>
          <a:p>
            <a:r>
              <a:rPr lang="en-GB" baseline="0" dirty="0" smtClean="0"/>
              <a:t>Better decision making skills </a:t>
            </a:r>
          </a:p>
          <a:p>
            <a:r>
              <a:rPr lang="en-GB" baseline="0" dirty="0" smtClean="0"/>
              <a:t>Improved social skills</a:t>
            </a:r>
          </a:p>
          <a:p>
            <a:r>
              <a:rPr lang="en-GB" baseline="0" dirty="0" smtClean="0"/>
              <a:t>Positive gender attitudes</a:t>
            </a:r>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17</a:t>
            </a:fld>
            <a:endParaRPr lang="en-GB" dirty="0"/>
          </a:p>
        </p:txBody>
      </p:sp>
    </p:spTree>
    <p:extLst>
      <p:ext uri="{BB962C8B-B14F-4D97-AF65-F5344CB8AC3E}">
        <p14:creationId xmlns:p14="http://schemas.microsoft.com/office/powerpoint/2010/main" val="232400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32400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p>
            <a:r>
              <a:rPr lang="en-US" dirty="0" smtClean="0">
                <a:solidFill>
                  <a:prstClr val="black"/>
                </a:solidFill>
              </a:rPr>
              <a:t>lll</a:t>
            </a:r>
          </a:p>
        </p:txBody>
      </p:sp>
      <p:sp>
        <p:nvSpPr>
          <p:cNvPr id="40962" name="Rectangle 7"/>
          <p:cNvSpPr>
            <a:spLocks noGrp="1" noChangeArrowheads="1"/>
          </p:cNvSpPr>
          <p:nvPr>
            <p:ph type="sldNum" sz="quarter" idx="5"/>
          </p:nvPr>
        </p:nvSpPr>
        <p:spPr>
          <a:noFill/>
        </p:spPr>
        <p:txBody>
          <a:bodyPr/>
          <a:lstStyle/>
          <a:p>
            <a:fld id="{9CF3CA75-E016-4120-AA19-82556C1273E0}" type="slidenum">
              <a:rPr lang="en-US" smtClean="0">
                <a:solidFill>
                  <a:prstClr val="black"/>
                </a:solidFill>
              </a:rPr>
              <a:pPr/>
              <a:t>3</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GB" sz="1200" kern="1200" dirty="0" smtClean="0">
                <a:solidFill>
                  <a:schemeClr val="tx1"/>
                </a:solidFill>
                <a:effectLst/>
                <a:latin typeface="+mn-lt"/>
                <a:ea typeface="+mn-ea"/>
                <a:cs typeface="+mn-cs"/>
              </a:rPr>
              <a:t>Every year a new age group of learners reaches puberty. Yet, despite the urgent and recurring need, there is little systematic and comprehensive guidance on this vital subject for the education sector.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volume is designed to articulate a rationale for the education sector to improve school health by addressing puberty education and menstrual hygiene management; to describe good policies and practices from different global contexts; and to provide clear action steps for administrators, practitioners and advocates to take on these issues in their education sector.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document is the product of an extensive literature review, key informant interviews and an international technical consultation.</a:t>
            </a:r>
          </a:p>
          <a:p>
            <a:pPr marL="232943" indent="-232943"/>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details</a:t>
            </a:r>
            <a:r>
              <a:rPr lang="en-US" baseline="0" dirty="0" smtClean="0"/>
              <a:t> see p12 of the publication</a:t>
            </a:r>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4</a:t>
            </a:fld>
            <a:endParaRPr lang="en-GB" dirty="0"/>
          </a:p>
        </p:txBody>
      </p:sp>
    </p:spTree>
    <p:extLst>
      <p:ext uri="{BB962C8B-B14F-4D97-AF65-F5344CB8AC3E}">
        <p14:creationId xmlns:p14="http://schemas.microsoft.com/office/powerpoint/2010/main" val="412501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See section 2, p12 of the publication for more details.</a:t>
            </a:r>
          </a:p>
          <a:p>
            <a:pPr marL="0" indent="0" algn="l">
              <a:buNone/>
            </a:pPr>
            <a:endParaRPr lang="en-GB" dirty="0" smtClean="0"/>
          </a:p>
          <a:p>
            <a:pPr marL="0" indent="0" algn="l">
              <a:buNone/>
            </a:pPr>
            <a:r>
              <a:rPr lang="en-GB" dirty="0" smtClean="0"/>
              <a:t>Many </a:t>
            </a:r>
            <a:r>
              <a:rPr lang="en-GB" dirty="0"/>
              <a:t>learners enter puberty unprepared. </a:t>
            </a:r>
            <a:r>
              <a:rPr lang="en-GB" dirty="0" smtClean="0"/>
              <a:t>Some (small-scale) studies in South Asia have shown that 66% of girls know nothing about menstruation until menarche, </a:t>
            </a:r>
            <a:r>
              <a:rPr lang="en-US" sz="1200" b="0" i="0" kern="1200" dirty="0" smtClean="0">
                <a:solidFill>
                  <a:schemeClr val="tx1"/>
                </a:solidFill>
                <a:effectLst/>
                <a:latin typeface="+mn-lt"/>
                <a:ea typeface="+mn-ea"/>
                <a:cs typeface="+mn-cs"/>
              </a:rPr>
              <a:t>the first occurrence of menstruation.</a:t>
            </a:r>
            <a:r>
              <a:rPr lang="en-GB" dirty="0" smtClean="0"/>
              <a:t>(1).</a:t>
            </a:r>
          </a:p>
          <a:p>
            <a:pPr marL="0" indent="0" algn="l">
              <a:buNone/>
            </a:pPr>
            <a:endParaRPr lang="en-GB" dirty="0" smtClean="0"/>
          </a:p>
          <a:p>
            <a:r>
              <a:rPr lang="en-GB" dirty="0" smtClean="0"/>
              <a:t>By facing puberty without preparation learners are left confused and unsupported, which in turn affects the quality of their education. In some cases it may directly affect school attendance. 39% </a:t>
            </a:r>
            <a:r>
              <a:rPr lang="en-US" sz="1200" b="0" i="0" u="none" strike="noStrike" kern="1200" baseline="0" dirty="0" smtClean="0">
                <a:solidFill>
                  <a:schemeClr val="tx1"/>
                </a:solidFill>
                <a:latin typeface="+mn-lt"/>
                <a:ea typeface="+mn-ea"/>
                <a:cs typeface="+mn-cs"/>
              </a:rPr>
              <a:t>of girls in a small-scale study in Ethiopia </a:t>
            </a:r>
            <a:r>
              <a:rPr lang="en-GB" sz="1200" b="0" i="0" u="none" strike="noStrike" kern="1200" baseline="0" dirty="0" smtClean="0">
                <a:solidFill>
                  <a:schemeClr val="tx1"/>
                </a:solidFill>
                <a:latin typeface="+mn-lt"/>
                <a:ea typeface="+mn-ea"/>
                <a:cs typeface="+mn-cs"/>
              </a:rPr>
              <a:t>reported reduced performance at school (2) and 95% of </a:t>
            </a:r>
            <a:r>
              <a:rPr lang="en-US" sz="1200" b="0" i="0" u="none" strike="noStrike" kern="1200" baseline="0" dirty="0" smtClean="0">
                <a:solidFill>
                  <a:schemeClr val="tx1"/>
                </a:solidFill>
                <a:latin typeface="+mn-lt"/>
                <a:ea typeface="+mn-ea"/>
                <a:cs typeface="+mn-cs"/>
              </a:rPr>
              <a:t>of girls in a small-scale study in Ghana </a:t>
            </a:r>
            <a:r>
              <a:rPr lang="en-GB" sz="1200" b="0" i="0" u="none" strike="noStrike" kern="1200" baseline="0" dirty="0" smtClean="0">
                <a:solidFill>
                  <a:schemeClr val="tx1"/>
                </a:solidFill>
                <a:latin typeface="+mn-lt"/>
                <a:ea typeface="+mn-ea"/>
                <a:cs typeface="+mn-cs"/>
              </a:rPr>
              <a:t>reported sometimes missing </a:t>
            </a:r>
            <a:r>
              <a:rPr lang="en-US" sz="1200" b="0" i="0" u="none" strike="noStrike" kern="1200" baseline="0" dirty="0" smtClean="0">
                <a:solidFill>
                  <a:schemeClr val="tx1"/>
                </a:solidFill>
                <a:latin typeface="+mn-lt"/>
                <a:ea typeface="+mn-ea"/>
                <a:cs typeface="+mn-cs"/>
              </a:rPr>
              <a:t>school due to menstruation (3).</a:t>
            </a:r>
            <a:endParaRPr lang="en-GB" dirty="0" smtClean="0"/>
          </a:p>
          <a:p>
            <a:pPr marL="0" indent="0" algn="l">
              <a:buNone/>
            </a:pPr>
            <a:endParaRPr lang="en-GB" dirty="0" smtClean="0"/>
          </a:p>
          <a:p>
            <a:pPr marL="0" indent="0" algn="l">
              <a:buNone/>
            </a:pPr>
            <a:r>
              <a:rPr lang="en-GB" dirty="0" smtClean="0"/>
              <a:t>Without any </a:t>
            </a:r>
            <a:r>
              <a:rPr lang="en-GB" dirty="0"/>
              <a:t>education on puberty or sexuality, </a:t>
            </a:r>
            <a:r>
              <a:rPr lang="en-GB" dirty="0" smtClean="0"/>
              <a:t>learners are also vulnerable </a:t>
            </a:r>
            <a:r>
              <a:rPr lang="en-GB" dirty="0"/>
              <a:t>to </a:t>
            </a:r>
            <a:r>
              <a:rPr lang="en-GB" u="sng" dirty="0"/>
              <a:t>infection and unintended pregnancy</a:t>
            </a:r>
            <a:r>
              <a:rPr lang="en-GB" dirty="0"/>
              <a:t>. The information they receive is often selective and surrounded by </a:t>
            </a:r>
            <a:r>
              <a:rPr lang="en-GB" dirty="0" smtClean="0"/>
              <a:t>taboos and mis-information. </a:t>
            </a:r>
            <a:r>
              <a:rPr lang="en-GB" dirty="0"/>
              <a:t>Often the education sector avoids the issue by considering it a private matter or a problem to be addressed within the family. This document uses puberty education as an entry point to effect change. </a:t>
            </a:r>
            <a:endParaRPr lang="en-GB" dirty="0" smtClean="0"/>
          </a:p>
          <a:p>
            <a:pPr marL="0" indent="0" algn="l">
              <a:buNone/>
            </a:pPr>
            <a:r>
              <a:rPr lang="en-US" dirty="0" smtClean="0"/>
              <a:t>__________________________________________</a:t>
            </a:r>
          </a:p>
          <a:p>
            <a:pPr marL="0" indent="0" algn="l">
              <a:buNone/>
            </a:pPr>
            <a:r>
              <a:rPr lang="en-US" dirty="0" smtClean="0"/>
              <a:t>1. </a:t>
            </a:r>
            <a:r>
              <a:rPr lang="en-US" sz="1200" b="0" i="0" u="none" strike="noStrike" kern="1200" baseline="0" dirty="0" smtClean="0">
                <a:solidFill>
                  <a:schemeClr val="tx1"/>
                </a:solidFill>
                <a:latin typeface="+mn-lt"/>
                <a:ea typeface="+mn-ea"/>
                <a:cs typeface="+mn-cs"/>
              </a:rPr>
              <a:t>Mooijman, A., et al. 2010. </a:t>
            </a:r>
            <a:r>
              <a:rPr lang="en-US" sz="1200" b="0" i="1" u="none" strike="noStrike" kern="1200" baseline="0" dirty="0" smtClean="0">
                <a:solidFill>
                  <a:schemeClr val="tx1"/>
                </a:solidFill>
                <a:latin typeface="+mn-lt"/>
                <a:ea typeface="+mn-ea"/>
                <a:cs typeface="+mn-cs"/>
              </a:rPr>
              <a:t>Strengthening Water, Sanitation and Hygiene in Schools A WASH guidance manual with a focus on South Asia</a:t>
            </a:r>
            <a:r>
              <a:rPr lang="en-US" sz="1200" b="0" i="0" u="none" strike="noStrike" kern="1200" baseline="0" dirty="0" smtClean="0">
                <a:solidFill>
                  <a:schemeClr val="tx1"/>
                </a:solidFill>
                <a:latin typeface="+mn-lt"/>
                <a:ea typeface="+mn-ea"/>
                <a:cs typeface="+mn-cs"/>
              </a:rPr>
              <a:t>. The Netherlands, IRC.</a:t>
            </a:r>
          </a:p>
          <a:p>
            <a:r>
              <a:rPr lang="en-US" sz="1200" b="0" i="0" u="none" strike="noStrike" kern="1200" baseline="0" dirty="0" smtClean="0">
                <a:solidFill>
                  <a:schemeClr val="tx1"/>
                </a:solidFill>
                <a:latin typeface="+mn-lt"/>
                <a:ea typeface="+mn-ea"/>
                <a:cs typeface="+mn-cs"/>
              </a:rPr>
              <a:t>2. Scott L., et al. (2009, draft) Impact of providing sanitary pads to poor girls in Africa. University of Oxford. In House, S., et al. 2012. </a:t>
            </a:r>
            <a:r>
              <a:rPr lang="en-US" sz="1200" b="0" i="1" u="none" strike="noStrike" kern="1200" baseline="0" dirty="0" smtClean="0">
                <a:solidFill>
                  <a:schemeClr val="tx1"/>
                </a:solidFill>
                <a:latin typeface="+mn-lt"/>
                <a:ea typeface="+mn-ea"/>
                <a:cs typeface="+mn-cs"/>
              </a:rPr>
              <a:t>Menstrual hygiene matters. A resource for improving menstrual hygiene around the world</a:t>
            </a:r>
            <a:r>
              <a:rPr lang="en-US" sz="1200" b="0" i="0" u="none" strike="noStrike" kern="1200" baseline="0" dirty="0" smtClean="0">
                <a:solidFill>
                  <a:schemeClr val="tx1"/>
                </a:solidFill>
                <a:latin typeface="+mn-lt"/>
                <a:ea typeface="+mn-ea"/>
                <a:cs typeface="+mn-cs"/>
              </a:rPr>
              <a:t>. London, WaterAid.</a:t>
            </a:r>
          </a:p>
          <a:p>
            <a:r>
              <a:rPr lang="en-US" sz="1200" b="0" i="0" u="none" strike="noStrike" kern="1200" baseline="0" dirty="0" smtClean="0">
                <a:solidFill>
                  <a:schemeClr val="tx1"/>
                </a:solidFill>
                <a:latin typeface="+mn-lt"/>
                <a:ea typeface="+mn-ea"/>
                <a:cs typeface="+mn-cs"/>
              </a:rPr>
              <a:t>3. Abera Y (2004) Menarche, menstruation related problems and practices among adolescent high school girls in Addis Ababa. MSc thesis. In House, S., et al. 2012. </a:t>
            </a:r>
            <a:r>
              <a:rPr lang="en-US" sz="1200" b="0" i="1" u="none" strike="noStrike" kern="1200" baseline="0" dirty="0" smtClean="0">
                <a:solidFill>
                  <a:schemeClr val="tx1"/>
                </a:solidFill>
                <a:latin typeface="+mn-lt"/>
                <a:ea typeface="+mn-ea"/>
                <a:cs typeface="+mn-cs"/>
              </a:rPr>
              <a:t>Menstrual hygiene matters. A resource for improving menstrual hygiene around the world</a:t>
            </a:r>
            <a:r>
              <a:rPr lang="en-US" sz="1200" b="0" i="0" u="none" strike="noStrike" kern="1200" baseline="0" dirty="0" smtClean="0">
                <a:solidFill>
                  <a:schemeClr val="tx1"/>
                </a:solidFill>
                <a:latin typeface="+mn-lt"/>
                <a:ea typeface="+mn-ea"/>
                <a:cs typeface="+mn-cs"/>
              </a:rPr>
              <a:t>. London, WaterAid.</a:t>
            </a:r>
            <a:endParaRPr lang="en-GB" dirty="0" smtClean="0"/>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5</a:t>
            </a:fld>
            <a:endParaRPr lang="en-GB" dirty="0"/>
          </a:p>
        </p:txBody>
      </p:sp>
    </p:spTree>
    <p:extLst>
      <p:ext uri="{BB962C8B-B14F-4D97-AF65-F5344CB8AC3E}">
        <p14:creationId xmlns:p14="http://schemas.microsoft.com/office/powerpoint/2010/main" val="412501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Primary</a:t>
            </a:r>
            <a:r>
              <a:rPr lang="en-GB" baseline="0" dirty="0" smtClean="0"/>
              <a:t> s</a:t>
            </a:r>
            <a:r>
              <a:rPr lang="en-GB" dirty="0" smtClean="0"/>
              <a:t>chools are the ideal location to reach a large proportion of learners before puberty:</a:t>
            </a:r>
          </a:p>
          <a:p>
            <a:endParaRPr lang="en-GB" dirty="0"/>
          </a:p>
          <a:p>
            <a:r>
              <a:rPr lang="en-GB" dirty="0" smtClean="0"/>
              <a:t>- There </a:t>
            </a:r>
            <a:r>
              <a:rPr lang="en-GB" dirty="0"/>
              <a:t>are 593 million learners </a:t>
            </a:r>
            <a:r>
              <a:rPr lang="en-GB" dirty="0" smtClean="0"/>
              <a:t>in primary school (globally) who </a:t>
            </a:r>
            <a:r>
              <a:rPr lang="en-GB" dirty="0"/>
              <a:t>can be reached through school-based programmes, </a:t>
            </a:r>
            <a:endParaRPr lang="en-GB" dirty="0" smtClean="0"/>
          </a:p>
          <a:p>
            <a:r>
              <a:rPr lang="en-GB" dirty="0" smtClean="0"/>
              <a:t>- In low income countries only 54% transition to secondary school</a:t>
            </a:r>
          </a:p>
          <a:p>
            <a:r>
              <a:rPr lang="en-GB" dirty="0" smtClean="0"/>
              <a:t>- There are 29 million primary school teachers globally who could be trained to provide effective puberty education</a:t>
            </a:r>
          </a:p>
          <a:p>
            <a:endParaRPr lang="en-US" dirty="0" smtClean="0"/>
          </a:p>
          <a:p>
            <a:r>
              <a:rPr lang="en-US" dirty="0" smtClean="0">
                <a:solidFill>
                  <a:schemeClr val="accent2"/>
                </a:solidFill>
              </a:rPr>
              <a:t>Impact on attendance:</a:t>
            </a:r>
          </a:p>
          <a:p>
            <a:r>
              <a:rPr lang="en-US" sz="1200" b="0" i="0" u="none" strike="noStrike" kern="1200" baseline="0" dirty="0" smtClean="0">
                <a:solidFill>
                  <a:schemeClr val="tx1"/>
                </a:solidFill>
                <a:latin typeface="+mn-lt"/>
                <a:ea typeface="+mn-ea"/>
                <a:cs typeface="+mn-cs"/>
              </a:rPr>
              <a:t>In a study in Ghana 120 girls between the ages of 12 and 18 were enrolled in a non-randomized trial of sanitary pad provision with education. Girls either received  puberty education alone, puberty education and sanitary pads, or nothing (the control group). After three months, providing pads with education significantly improved attendance among participants, and after five months, puberty education alone improved attendance to a similar level. The total improvement through pads with education intervention after five months was a </a:t>
            </a:r>
            <a:r>
              <a:rPr lang="en-US" sz="1200" b="1" i="0" u="none" strike="noStrike" kern="1200" baseline="0" dirty="0" smtClean="0">
                <a:solidFill>
                  <a:schemeClr val="tx1"/>
                </a:solidFill>
                <a:latin typeface="+mn-lt"/>
                <a:ea typeface="+mn-ea"/>
                <a:cs typeface="+mn-cs"/>
              </a:rPr>
              <a:t>9%</a:t>
            </a:r>
            <a:r>
              <a:rPr lang="en-US" sz="1200" b="0" i="0" u="none" strike="noStrike" kern="1200" baseline="0" dirty="0" smtClean="0">
                <a:solidFill>
                  <a:schemeClr val="tx1"/>
                </a:solidFill>
                <a:latin typeface="+mn-lt"/>
                <a:ea typeface="+mn-ea"/>
                <a:cs typeface="+mn-cs"/>
              </a:rPr>
              <a:t> increase in attendance. While this study is small-scale, it indicates that puberty education even if unaccompanied by menstrual hygiene materials and infrastructure improvements can have an impact on education. A larger-scale cluster randomized trial to confirm the findings of this study has begun, although its data is not currently available.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From: Montgomery P., Ryus C.R., Dolan C.S., Dopson S., Scott L.M. 2012. Sanitary </a:t>
            </a:r>
            <a:r>
              <a:rPr lang="en-US" sz="1200" b="0" i="0" u="none" strike="noStrike" kern="1200" baseline="0" dirty="0" smtClean="0">
                <a:solidFill>
                  <a:schemeClr val="tx1"/>
                </a:solidFill>
                <a:latin typeface="+mn-lt"/>
                <a:ea typeface="+mn-ea"/>
                <a:cs typeface="+mn-cs"/>
              </a:rPr>
              <a:t>Pad Interventions for Girls’ Education in Ghana: A Pilot Study, PLoS One, </a:t>
            </a:r>
            <a:r>
              <a:rPr lang="en-GB" sz="1200" b="0" i="0" u="none" strike="noStrike" kern="1200" baseline="0" dirty="0" smtClean="0">
                <a:solidFill>
                  <a:schemeClr val="tx1"/>
                </a:solidFill>
                <a:latin typeface="+mn-lt"/>
                <a:ea typeface="+mn-ea"/>
                <a:cs typeface="+mn-cs"/>
              </a:rPr>
              <a:t>Vol. 7(10), pp. 1-10.</a:t>
            </a:r>
            <a:endParaRPr lang="en-US" dirty="0" smtClean="0">
              <a:solidFill>
                <a:schemeClr val="accent2"/>
              </a:solidFill>
            </a:endParaRPr>
          </a:p>
          <a:p>
            <a:endParaRPr lang="en-US"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p13 of the publication</a:t>
            </a:r>
            <a:endParaRPr lang="en-GB" dirty="0" smtClean="0"/>
          </a:p>
          <a:p>
            <a:endParaRPr lang="en-US" dirty="0" smtClean="0">
              <a:solidFill>
                <a:schemeClr val="accent2"/>
              </a:solidFill>
            </a:endParaRPr>
          </a:p>
          <a:p>
            <a:endParaRPr lang="en-GB" dirty="0" smtClean="0">
              <a:solidFill>
                <a:schemeClr val="accent2"/>
              </a:solidFill>
            </a:endParaRPr>
          </a:p>
        </p:txBody>
      </p:sp>
      <p:sp>
        <p:nvSpPr>
          <p:cNvPr id="4" name="Slide Number Placeholder 3"/>
          <p:cNvSpPr>
            <a:spLocks noGrp="1"/>
          </p:cNvSpPr>
          <p:nvPr>
            <p:ph type="sldNum" sz="quarter" idx="10"/>
          </p:nvPr>
        </p:nvSpPr>
        <p:spPr/>
        <p:txBody>
          <a:bodyPr/>
          <a:lstStyle/>
          <a:p>
            <a:fld id="{CC2E58BB-AAA5-4954-B080-00A9B7870B8F}" type="slidenum">
              <a:rPr lang="en-GB" smtClean="0"/>
              <a:t>6</a:t>
            </a:fld>
            <a:endParaRPr lang="en-GB" dirty="0"/>
          </a:p>
        </p:txBody>
      </p:sp>
    </p:spTree>
    <p:extLst>
      <p:ext uri="{BB962C8B-B14F-4D97-AF65-F5344CB8AC3E}">
        <p14:creationId xmlns:p14="http://schemas.microsoft.com/office/powerpoint/2010/main" val="339802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education sector’s effective </a:t>
            </a:r>
            <a:r>
              <a:rPr lang="en-US" sz="1200" b="0" i="0" u="none" strike="noStrike" kern="1200" baseline="0" dirty="0" smtClean="0">
                <a:solidFill>
                  <a:schemeClr val="tx1"/>
                </a:solidFill>
                <a:latin typeface="+mn-lt"/>
                <a:ea typeface="+mn-ea"/>
                <a:cs typeface="+mn-cs"/>
              </a:rPr>
              <a:t>engagement with the subject of puberty transcends the classroom; it concerns multiple aspects of the educational setting and notably menstrual hygiene management. This book therefore presents a rationale for puberty education and menstrual hygiene management set within a </a:t>
            </a:r>
            <a:r>
              <a:rPr lang="en-GB" sz="1200" b="0" i="0" u="none" strike="noStrike" kern="1200" baseline="0" dirty="0" smtClean="0">
                <a:solidFill>
                  <a:schemeClr val="tx1"/>
                </a:solidFill>
                <a:latin typeface="+mn-lt"/>
                <a:ea typeface="+mn-ea"/>
                <a:cs typeface="+mn-cs"/>
              </a:rPr>
              <a:t>comprehensive school health approach.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FRESH is a comprehensive, overarching framework for promoting health through schools. It can be used with or instead of other well-known school health  frameworks, such as Health-Promoting Schools, Child-Friendly Schools, or school health and nutrition programmes to promote the health and well-being of students, their families and school staff. The FRESH Framework identifies four key pillars as the basis for school health responses: equitable school health policies, skills-based health education, safe learning environment, and school-based health and nutrition services. It is through these four mutually reinforcing components that an  effective school health </a:t>
            </a:r>
            <a:r>
              <a:rPr lang="en-GB" sz="1200" b="0" i="0" u="none" strike="noStrike" kern="1200" baseline="0" dirty="0" smtClean="0">
                <a:solidFill>
                  <a:schemeClr val="tx1"/>
                </a:solidFill>
                <a:latin typeface="+mn-lt"/>
                <a:ea typeface="+mn-ea"/>
                <a:cs typeface="+mn-cs"/>
              </a:rPr>
              <a:t>response can be implemented.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p18 of the publication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7</a:t>
            </a:fld>
            <a:endParaRPr lang="en-GB" dirty="0"/>
          </a:p>
        </p:txBody>
      </p:sp>
    </p:spTree>
    <p:extLst>
      <p:ext uri="{BB962C8B-B14F-4D97-AF65-F5344CB8AC3E}">
        <p14:creationId xmlns:p14="http://schemas.microsoft.com/office/powerpoint/2010/main" val="339802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context of the FRESH framework, three</a:t>
            </a:r>
            <a:r>
              <a:rPr lang="en-US" baseline="0" dirty="0" smtClean="0"/>
              <a:t> main requirements stand out</a:t>
            </a:r>
            <a:endParaRPr lang="en-GB" dirty="0"/>
          </a:p>
        </p:txBody>
      </p:sp>
      <p:sp>
        <p:nvSpPr>
          <p:cNvPr id="4" name="Slide Number Placeholder 3"/>
          <p:cNvSpPr>
            <a:spLocks noGrp="1"/>
          </p:cNvSpPr>
          <p:nvPr>
            <p:ph type="sldNum" sz="quarter" idx="10"/>
          </p:nvPr>
        </p:nvSpPr>
        <p:spPr/>
        <p:txBody>
          <a:bodyPr/>
          <a:lstStyle/>
          <a:p>
            <a:fld id="{CC2E58BB-AAA5-4954-B080-00A9B7870B8F}" type="slidenum">
              <a:rPr lang="en-GB" smtClean="0"/>
              <a:t>8</a:t>
            </a:fld>
            <a:endParaRPr lang="en-GB" dirty="0"/>
          </a:p>
        </p:txBody>
      </p:sp>
    </p:spTree>
    <p:extLst>
      <p:ext uri="{BB962C8B-B14F-4D97-AF65-F5344CB8AC3E}">
        <p14:creationId xmlns:p14="http://schemas.microsoft.com/office/powerpoint/2010/main" val="75137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dirty="0" smtClean="0"/>
              <a:t>The efforts necessary to improve infrastructure to meet the physical needs of learners and staff have been covered in detail by UN agencies, for example in the empirical work by WHO and UNICEF’s WASH in Schools initiative, and by non-governmental organizations (NGOs) and other civil society organizations such as WaterAid. </a:t>
            </a:r>
          </a:p>
          <a:p>
            <a:pPr defTabSz="931774"/>
            <a:endParaRPr lang="en-GB" dirty="0" smtClean="0"/>
          </a:p>
          <a:p>
            <a:pPr defTabSz="931774"/>
            <a:r>
              <a:rPr lang="en-GB" dirty="0" smtClean="0"/>
              <a:t>Similarly, commodities are being addressed by social entrepreneurs, such as SHE Rwanda, and corporations, such as P&amp;G.</a:t>
            </a:r>
          </a:p>
          <a:p>
            <a:pPr defTabSz="931774"/>
            <a:endParaRPr lang="en-GB" dirty="0" smtClean="0"/>
          </a:p>
          <a:p>
            <a:pPr defTabSz="931774"/>
            <a:r>
              <a:rPr lang="en-GB" dirty="0" smtClean="0"/>
              <a:t>While more work needs to be done in each of these quarters, </a:t>
            </a:r>
            <a:r>
              <a:rPr lang="en-GB" b="1" dirty="0" smtClean="0"/>
              <a:t>UNESCO</a:t>
            </a:r>
            <a:r>
              <a:rPr lang="en-GB" dirty="0" smtClean="0"/>
              <a:t>’s book </a:t>
            </a:r>
            <a:r>
              <a:rPr lang="en-GB" b="0" dirty="0" smtClean="0"/>
              <a:t>does not go over ground covered by those partners, but rather builds on it by </a:t>
            </a:r>
            <a:r>
              <a:rPr lang="en-GB" b="1" dirty="0" smtClean="0"/>
              <a:t>covering the areas inadequately addressed by the education sector and in which UNESCO has a comparative advantage</a:t>
            </a:r>
            <a:r>
              <a:rPr lang="en-GB" dirty="0" smtClean="0"/>
              <a:t>. </a:t>
            </a:r>
          </a:p>
          <a:p>
            <a:pPr defTabSz="931774"/>
            <a:endParaRPr lang="en-GB" dirty="0" smtClean="0"/>
          </a:p>
          <a:p>
            <a:pPr defTabSz="931774"/>
            <a:r>
              <a:rPr lang="en-GB" dirty="0" smtClean="0"/>
              <a:t>These are the spheres of </a:t>
            </a:r>
            <a:r>
              <a:rPr lang="en-GB" b="1" dirty="0" smtClean="0"/>
              <a:t>individual </a:t>
            </a:r>
            <a:r>
              <a:rPr lang="en-GB" dirty="0" smtClean="0"/>
              <a:t>and </a:t>
            </a:r>
            <a:r>
              <a:rPr lang="en-GB" b="1" dirty="0" smtClean="0"/>
              <a:t>social learning </a:t>
            </a:r>
            <a:r>
              <a:rPr lang="en-GB" dirty="0" smtClean="0"/>
              <a:t>(and what is required to provide these). </a:t>
            </a:r>
          </a:p>
          <a:p>
            <a:pPr defTabSz="931774"/>
            <a:endParaRPr lang="en-US"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section 3, starting p20 of the publication.</a:t>
            </a:r>
            <a:endParaRPr lang="en-GB" dirty="0" smtClean="0"/>
          </a:p>
          <a:p>
            <a:pPr defTabSz="931774"/>
            <a:endParaRPr lang="en-GB" dirty="0" smtClean="0"/>
          </a:p>
          <a:p>
            <a:endParaRPr lang="en-GB" dirty="0"/>
          </a:p>
        </p:txBody>
      </p:sp>
      <p:sp>
        <p:nvSpPr>
          <p:cNvPr id="4" name="Slide Number Placeholder 3"/>
          <p:cNvSpPr>
            <a:spLocks noGrp="1"/>
          </p:cNvSpPr>
          <p:nvPr>
            <p:ph type="sldNum" sz="quarter" idx="10"/>
          </p:nvPr>
        </p:nvSpPr>
        <p:spPr/>
        <p:txBody>
          <a:bodyPr/>
          <a:lstStyle/>
          <a:p>
            <a:fld id="{028DD38C-3495-4A16-B469-226F7BF73A0F}" type="slidenum">
              <a:rPr lang="en-GB" smtClean="0"/>
              <a:t>9</a:t>
            </a:fld>
            <a:endParaRPr lang="en-GB" dirty="0"/>
          </a:p>
        </p:txBody>
      </p:sp>
    </p:spTree>
    <p:extLst>
      <p:ext uri="{BB962C8B-B14F-4D97-AF65-F5344CB8AC3E}">
        <p14:creationId xmlns:p14="http://schemas.microsoft.com/office/powerpoint/2010/main" val="77653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dirty="0" smtClean="0"/>
              <a:t>Puberty should not be taught in isolation, rather it should be delivered through an </a:t>
            </a:r>
            <a:r>
              <a:rPr lang="en-GB" u="sng" dirty="0" smtClean="0"/>
              <a:t>age</a:t>
            </a:r>
            <a:r>
              <a:rPr lang="en-GB" dirty="0" smtClean="0"/>
              <a:t> and </a:t>
            </a:r>
            <a:r>
              <a:rPr lang="en-GB" u="sng" dirty="0" smtClean="0"/>
              <a:t>developmentally</a:t>
            </a:r>
            <a:r>
              <a:rPr lang="en-GB" dirty="0" smtClean="0"/>
              <a:t> appropriate </a:t>
            </a:r>
            <a:r>
              <a:rPr lang="en-GB" u="sng" dirty="0" smtClean="0"/>
              <a:t>skills-based</a:t>
            </a:r>
            <a:r>
              <a:rPr lang="en-GB" dirty="0" smtClean="0"/>
              <a:t> health education curriculum that starts as early as age five and continues into young adulthood. </a:t>
            </a:r>
            <a:endParaRPr lang="en-GB" b="1" dirty="0" smtClean="0"/>
          </a:p>
          <a:p>
            <a:endParaRPr lang="en-GB" dirty="0" smtClean="0"/>
          </a:p>
          <a:p>
            <a:r>
              <a:rPr lang="en-GB" dirty="0" smtClean="0"/>
              <a:t>It should</a:t>
            </a:r>
            <a:r>
              <a:rPr lang="en-GB" baseline="0" dirty="0" smtClean="0"/>
              <a:t> be</a:t>
            </a:r>
            <a:r>
              <a:rPr lang="en-GB" dirty="0" smtClean="0"/>
              <a:t> skills-based, scientifically accurate, gender-sensitive, contextually</a:t>
            </a:r>
            <a:r>
              <a:rPr lang="en-GB" baseline="0" dirty="0" smtClean="0"/>
              <a:t> adapted, rights-based, age-appropriate, </a:t>
            </a:r>
            <a:r>
              <a:rPr lang="en-GB" dirty="0" smtClean="0"/>
              <a:t>inclusive and comprehensive. It is part of a</a:t>
            </a:r>
            <a:r>
              <a:rPr lang="en-GB" b="1" dirty="0" smtClean="0"/>
              <a:t> larger skills-based health curriculum</a:t>
            </a:r>
            <a:r>
              <a:rPr lang="en-GB" dirty="0" smtClean="0"/>
              <a:t>, which is an integral part of a comprehensive school health approach.</a:t>
            </a:r>
          </a:p>
          <a:p>
            <a:endParaRPr lang="en-US" dirty="0" smtClean="0"/>
          </a:p>
          <a:p>
            <a:r>
              <a:rPr lang="en-US" sz="1200" b="1" kern="1200" dirty="0" smtClean="0">
                <a:solidFill>
                  <a:schemeClr val="tx1"/>
                </a:solidFill>
                <a:effectLst/>
                <a:latin typeface="+mn-lt"/>
                <a:ea typeface="+mn-ea"/>
                <a:cs typeface="+mn-cs"/>
              </a:rPr>
              <a:t>NOTE TO PRESENTERS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International standards (see UNESCO and WHO/</a:t>
            </a:r>
            <a:r>
              <a:rPr lang="en-US" sz="1200" kern="1200" dirty="0" err="1" smtClean="0">
                <a:solidFill>
                  <a:schemeClr val="tx1"/>
                </a:solidFill>
                <a:effectLst/>
                <a:latin typeface="+mn-lt"/>
                <a:ea typeface="+mn-ea"/>
                <a:cs typeface="+mn-cs"/>
              </a:rPr>
              <a:t>BZgA</a:t>
            </a:r>
            <a:r>
              <a:rPr lang="en-US" sz="1200" kern="1200" baseline="0" dirty="0" smtClean="0">
                <a:solidFill>
                  <a:schemeClr val="tx1"/>
                </a:solidFill>
                <a:effectLst/>
                <a:latin typeface="+mn-lt"/>
                <a:ea typeface="+mn-ea"/>
                <a:cs typeface="+mn-cs"/>
              </a:rPr>
              <a:t> below) highlight the importance of starting early, around the age of 5 when primary education starts, and starting with simple concepts and building-up progressively (see UNESCO’s ITGSE </a:t>
            </a:r>
            <a:r>
              <a:rPr lang="en-US" sz="1200" kern="1200" baseline="0" dirty="0" err="1" smtClean="0">
                <a:solidFill>
                  <a:schemeClr val="tx1"/>
                </a:solidFill>
                <a:effectLst/>
                <a:latin typeface="+mn-lt"/>
                <a:ea typeface="+mn-ea"/>
                <a:cs typeface="+mn-cs"/>
              </a:rPr>
              <a:t>Vol</a:t>
            </a:r>
            <a:r>
              <a:rPr lang="en-US" sz="1200" kern="1200" baseline="0" dirty="0" smtClean="0">
                <a:solidFill>
                  <a:schemeClr val="tx1"/>
                </a:solidFill>
                <a:effectLst/>
                <a:latin typeface="+mn-lt"/>
                <a:ea typeface="+mn-ea"/>
                <a:cs typeface="+mn-cs"/>
              </a:rPr>
              <a:t> II p23 for example on puberty).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might be pointed out that in a number of life-skills curriculum puberty is already addressed. This is true in a number of countries, however a review (</a:t>
            </a:r>
            <a:r>
              <a:rPr lang="en-US" sz="1200" b="0" i="0" u="none" strike="noStrike" kern="1200" baseline="0" dirty="0" smtClean="0">
                <a:solidFill>
                  <a:schemeClr val="tx1"/>
                </a:solidFill>
                <a:latin typeface="+mn-lt"/>
                <a:ea typeface="+mn-ea"/>
                <a:cs typeface="+mn-cs"/>
              </a:rPr>
              <a:t>UNESCO and UNFPA. 2012. Sexuality education: A ten-country review of school curricula in East and Southern Africa. Paris, UNESCO.) showed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curricula addressed the experience of puberty strictly as a biological process without acknowledging the changed social environment (for example increased harassment, parental monitoring) that can also  generate considerable confusion and difficult feelings for </a:t>
            </a:r>
            <a:r>
              <a:rPr lang="en-GB" sz="1200" b="0" i="0" u="none" strike="noStrike" kern="1200" baseline="0" dirty="0" smtClean="0">
                <a:solidFill>
                  <a:schemeClr val="tx1"/>
                </a:solidFill>
                <a:latin typeface="+mn-lt"/>
                <a:ea typeface="+mn-ea"/>
                <a:cs typeface="+mn-cs"/>
              </a:rPr>
              <a:t>pubescent girls.</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While content is often age-appropriate, the most common exception is the delayed delivery of information </a:t>
            </a:r>
            <a:r>
              <a:rPr lang="en-GB" sz="1200" b="0" i="0" u="none" strike="noStrike" kern="1200" baseline="0" dirty="0" smtClean="0">
                <a:solidFill>
                  <a:schemeClr val="tx1"/>
                </a:solidFill>
                <a:latin typeface="+mn-lt"/>
                <a:ea typeface="+mn-ea"/>
                <a:cs typeface="+mn-cs"/>
              </a:rPr>
              <a:t>about puberty.</a:t>
            </a:r>
          </a:p>
          <a:p>
            <a:pPr marL="0" indent="0">
              <a:buFont typeface="Arial" panose="020B0604020202020204" pitchFamily="34" charset="0"/>
              <a:buNone/>
            </a:pPr>
            <a:r>
              <a:rPr lang="en-US" sz="1200" b="0" i="0" u="none" strike="noStrike" kern="1200" baseline="0" dirty="0" smtClean="0">
                <a:solidFill>
                  <a:schemeClr val="tx1"/>
                </a:solidFill>
                <a:effectLst/>
                <a:latin typeface="+mn-lt"/>
                <a:ea typeface="+mn-ea"/>
                <a:cs typeface="+mn-cs"/>
              </a:rPr>
              <a:t>In addition, other reviews including in Asia and LAC have shown that teachers can be selective on what they teach, and avoid topics they feel uncomfortable with, including puberty and menstruation.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Puberty education should be provided in the context of a comprehensive sexuality education which is integrated into a broader skills-based health education curriculum. Puberty education covers a number of topics that are also covered by comprehensive sexuality education (e.g. reproductive systems, gender, privacy and bodily integrity etc.). The main difference is that puberty education includes some topics that are not covered in CSE such as hygiene, and will go into detail on issues concerning the physical environment of the school.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details</a:t>
            </a:r>
            <a:r>
              <a:rPr lang="en-US" baseline="0" dirty="0" smtClean="0"/>
              <a:t> see p20 of the publication</a:t>
            </a:r>
          </a:p>
          <a:p>
            <a:r>
              <a:rPr lang="en-GB" sz="1200" b="0" i="0" u="none" strike="noStrike" kern="1200" baseline="0" dirty="0" smtClean="0">
                <a:solidFill>
                  <a:schemeClr val="tx1"/>
                </a:solidFill>
                <a:latin typeface="+mn-lt"/>
                <a:ea typeface="+mn-ea"/>
                <a:cs typeface="+mn-cs"/>
              </a:rPr>
              <a:t>and</a:t>
            </a:r>
          </a:p>
          <a:p>
            <a:r>
              <a:rPr lang="en-GB" sz="1200" b="0" i="0" u="none" strike="noStrike" kern="1200" baseline="0" dirty="0" smtClean="0">
                <a:solidFill>
                  <a:schemeClr val="tx1"/>
                </a:solidFill>
                <a:latin typeface="+mn-lt"/>
                <a:ea typeface="+mn-ea"/>
                <a:cs typeface="+mn-cs"/>
              </a:rPr>
              <a:t>International Technical Guidance on Sexuality Education (ITGSE) </a:t>
            </a:r>
            <a:r>
              <a:rPr lang="en-US" sz="1200" b="0" i="0" u="none" strike="noStrike" kern="1200" baseline="0" dirty="0" smtClean="0">
                <a:solidFill>
                  <a:schemeClr val="tx1"/>
                </a:solidFill>
                <a:latin typeface="+mn-lt"/>
                <a:ea typeface="+mn-ea"/>
                <a:cs typeface="+mn-cs"/>
              </a:rPr>
              <a:t>An evidence-informed approach for schools, </a:t>
            </a:r>
            <a:r>
              <a:rPr lang="en-GB" sz="1200" b="0" i="0" u="none" strike="noStrike" kern="1200" baseline="0" dirty="0" smtClean="0">
                <a:solidFill>
                  <a:schemeClr val="tx1"/>
                </a:solidFill>
                <a:latin typeface="+mn-lt"/>
                <a:ea typeface="+mn-ea"/>
                <a:cs typeface="+mn-cs"/>
              </a:rPr>
              <a:t>teachers and health educators. Volume II Topics and learning objectives. UNESCO 2009.</a:t>
            </a:r>
          </a:p>
          <a:p>
            <a:r>
              <a:rPr lang="en-US" sz="1200" b="0" i="0" u="none" strike="noStrike" kern="1200" baseline="0" dirty="0" smtClean="0">
                <a:solidFill>
                  <a:schemeClr val="tx1"/>
                </a:solidFill>
                <a:latin typeface="+mn-lt"/>
                <a:ea typeface="+mn-ea"/>
                <a:cs typeface="+mn-cs"/>
              </a:rPr>
              <a:t>and</a:t>
            </a:r>
          </a:p>
          <a:p>
            <a:r>
              <a:rPr lang="en-US" sz="1200" b="0" i="0" u="none" strike="noStrike" kern="1200" baseline="0" dirty="0" smtClean="0">
                <a:solidFill>
                  <a:schemeClr val="tx1"/>
                </a:solidFill>
                <a:latin typeface="+mn-lt"/>
                <a:ea typeface="+mn-ea"/>
                <a:cs typeface="+mn-cs"/>
              </a:rPr>
              <a:t>WHO and </a:t>
            </a:r>
            <a:r>
              <a:rPr lang="en-US" sz="1200" b="0" i="0" u="none" strike="noStrike" kern="1200" baseline="0" dirty="0" err="1" smtClean="0">
                <a:solidFill>
                  <a:schemeClr val="tx1"/>
                </a:solidFill>
                <a:latin typeface="+mn-lt"/>
                <a:ea typeface="+mn-ea"/>
                <a:cs typeface="+mn-cs"/>
              </a:rPr>
              <a:t>BZgA</a:t>
            </a:r>
            <a:r>
              <a:rPr lang="en-US" sz="1200" b="0" i="0" u="none" strike="noStrike" kern="1200" baseline="0" dirty="0" smtClean="0">
                <a:solidFill>
                  <a:schemeClr val="tx1"/>
                </a:solidFill>
                <a:latin typeface="+mn-lt"/>
                <a:ea typeface="+mn-ea"/>
                <a:cs typeface="+mn-cs"/>
              </a:rPr>
              <a:t>. 2010. Standards for sexuality education in Europe. A framework for policy makers, educational and health authorities and </a:t>
            </a:r>
            <a:r>
              <a:rPr lang="en-GB" sz="1200" b="0" i="0" u="none" strike="noStrike" kern="1200" baseline="0" dirty="0" smtClean="0">
                <a:solidFill>
                  <a:schemeClr val="tx1"/>
                </a:solidFill>
                <a:latin typeface="+mn-lt"/>
                <a:ea typeface="+mn-ea"/>
                <a:cs typeface="+mn-cs"/>
              </a:rPr>
              <a:t>specialists. </a:t>
            </a:r>
            <a:endParaRPr lang="en-GB" b="0" dirty="0" smtClean="0"/>
          </a:p>
          <a:p>
            <a:endParaRPr lang="en-US"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CC2E58BB-AAA5-4954-B080-00A9B7870B8F}" type="slidenum">
              <a:rPr lang="en-GB" smtClean="0"/>
              <a:t>10</a:t>
            </a:fld>
            <a:endParaRPr lang="en-GB" dirty="0"/>
          </a:p>
        </p:txBody>
      </p:sp>
    </p:spTree>
    <p:extLst>
      <p:ext uri="{BB962C8B-B14F-4D97-AF65-F5344CB8AC3E}">
        <p14:creationId xmlns:p14="http://schemas.microsoft.com/office/powerpoint/2010/main" val="60155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defTabSz="914400">
              <a:defRPr>
                <a:cs typeface="Arial" charset="0"/>
              </a:defRPr>
            </a:lvl1pPr>
          </a:lstStyle>
          <a:p>
            <a:pPr>
              <a:defRPr/>
            </a:pPr>
            <a:fld id="{65466CEC-88BC-4268-A896-39C29088EB69}" type="datetime1">
              <a:rPr lang="en-US"/>
              <a:pPr>
                <a:defRPr/>
              </a:pPr>
              <a:t>7/11/2014</a:t>
            </a:fld>
            <a:endParaRPr lang="fr-FR" dirty="0"/>
          </a:p>
        </p:txBody>
      </p:sp>
      <p:sp>
        <p:nvSpPr>
          <p:cNvPr id="5"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3CC97218-630C-4363-A7D6-9DEEFE0A44DF}" type="slidenum">
              <a:rPr lang="fr-FR"/>
              <a:pPr>
                <a:defRPr/>
              </a:pPr>
              <a:t>‹#›</a:t>
            </a:fld>
            <a:endParaRPr lang="fr-FR" dirty="0"/>
          </a:p>
        </p:txBody>
      </p:sp>
    </p:spTree>
    <p:extLst>
      <p:ext uri="{BB962C8B-B14F-4D97-AF65-F5344CB8AC3E}">
        <p14:creationId xmlns:p14="http://schemas.microsoft.com/office/powerpoint/2010/main" val="390719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cs typeface="Arial" charset="0"/>
              </a:defRPr>
            </a:lvl1pPr>
          </a:lstStyle>
          <a:p>
            <a:pPr>
              <a:defRPr/>
            </a:pPr>
            <a:fld id="{C8DBB621-8369-4D25-B29D-B22B902B6957}" type="datetime1">
              <a:rPr lang="en-US"/>
              <a:pPr>
                <a:defRPr/>
              </a:pPr>
              <a:t>7/11/2014</a:t>
            </a:fld>
            <a:endParaRPr lang="fr-FR" dirty="0"/>
          </a:p>
        </p:txBody>
      </p:sp>
      <p:sp>
        <p:nvSpPr>
          <p:cNvPr id="5"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9781C3D7-899E-4B0E-AE6E-70CD2F9B4F8B}" type="slidenum">
              <a:rPr lang="fr-FR"/>
              <a:pPr>
                <a:defRPr/>
              </a:pPr>
              <a:t>‹#›</a:t>
            </a:fld>
            <a:endParaRPr lang="fr-FR" dirty="0"/>
          </a:p>
        </p:txBody>
      </p:sp>
    </p:spTree>
    <p:extLst>
      <p:ext uri="{BB962C8B-B14F-4D97-AF65-F5344CB8AC3E}">
        <p14:creationId xmlns:p14="http://schemas.microsoft.com/office/powerpoint/2010/main" val="251442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cs typeface="Arial" charset="0"/>
              </a:defRPr>
            </a:lvl1pPr>
          </a:lstStyle>
          <a:p>
            <a:pPr>
              <a:defRPr/>
            </a:pPr>
            <a:fld id="{4CF4116B-85AE-4196-8A6C-251CC8703176}" type="datetime1">
              <a:rPr lang="en-US"/>
              <a:pPr>
                <a:defRPr/>
              </a:pPr>
              <a:t>7/11/2014</a:t>
            </a:fld>
            <a:endParaRPr lang="fr-FR" dirty="0"/>
          </a:p>
        </p:txBody>
      </p:sp>
      <p:sp>
        <p:nvSpPr>
          <p:cNvPr id="5"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41B4E485-C1F7-44B6-BA52-95EE44F129BD}" type="slidenum">
              <a:rPr lang="fr-FR"/>
              <a:pPr>
                <a:defRPr/>
              </a:pPr>
              <a:t>‹#›</a:t>
            </a:fld>
            <a:endParaRPr lang="fr-FR" dirty="0"/>
          </a:p>
        </p:txBody>
      </p:sp>
    </p:spTree>
    <p:extLst>
      <p:ext uri="{BB962C8B-B14F-4D97-AF65-F5344CB8AC3E}">
        <p14:creationId xmlns:p14="http://schemas.microsoft.com/office/powerpoint/2010/main" val="68752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ookmarckVect3"/>
          <p:cNvPicPr>
            <a:picLocks noChangeAspect="1" noChangeArrowheads="1"/>
          </p:cNvPicPr>
          <p:nvPr userDrawn="1"/>
        </p:nvPicPr>
        <p:blipFill>
          <a:blip r:embed="rId2"/>
          <a:srcRect/>
          <a:stretch>
            <a:fillRect/>
          </a:stretch>
        </p:blipFill>
        <p:spPr bwMode="auto">
          <a:xfrm>
            <a:off x="914400" y="0"/>
            <a:ext cx="4579938" cy="1454150"/>
          </a:xfrm>
          <a:prstGeom prst="rect">
            <a:avLst/>
          </a:prstGeom>
          <a:noFill/>
          <a:ln w="9525">
            <a:noFill/>
            <a:miter lim="800000"/>
            <a:headEnd/>
            <a:tailEnd/>
          </a:ln>
        </p:spPr>
      </p:pic>
      <p:sp>
        <p:nvSpPr>
          <p:cNvPr id="5" name="Text Box 8"/>
          <p:cNvSpPr txBox="1">
            <a:spLocks noChangeArrowheads="1"/>
          </p:cNvSpPr>
          <p:nvPr userDrawn="1"/>
        </p:nvSpPr>
        <p:spPr bwMode="auto">
          <a:xfrm>
            <a:off x="5410200" y="0"/>
            <a:ext cx="3733800" cy="366713"/>
          </a:xfrm>
          <a:prstGeom prst="rect">
            <a:avLst/>
          </a:prstGeom>
          <a:solidFill>
            <a:srgbClr val="FF6600"/>
          </a:solidFill>
          <a:ln w="9525">
            <a:noFill/>
            <a:miter lim="800000"/>
            <a:headEnd/>
            <a:tailEnd/>
          </a:ln>
          <a:effectLst/>
        </p:spPr>
        <p:txBody>
          <a:bodyPr>
            <a:spAutoFit/>
          </a:bodyPr>
          <a:lstStyle/>
          <a:p>
            <a:pPr algn="r" fontAlgn="base">
              <a:spcBef>
                <a:spcPct val="50000"/>
              </a:spcBef>
              <a:spcAft>
                <a:spcPct val="0"/>
              </a:spcAft>
              <a:defRPr/>
            </a:pPr>
            <a:r>
              <a:rPr lang="en-US" b="1" dirty="0">
                <a:solidFill>
                  <a:srgbClr val="FFFFFF"/>
                </a:solidFill>
              </a:rPr>
              <a:t>http://www.unesco.org/aids</a:t>
            </a:r>
          </a:p>
        </p:txBody>
      </p:sp>
      <p:sp>
        <p:nvSpPr>
          <p:cNvPr id="6" name="Text Box 9"/>
          <p:cNvSpPr txBox="1">
            <a:spLocks noChangeArrowheads="1"/>
          </p:cNvSpPr>
          <p:nvPr userDrawn="1"/>
        </p:nvSpPr>
        <p:spPr bwMode="auto">
          <a:xfrm>
            <a:off x="5410200" y="355600"/>
            <a:ext cx="3733800" cy="1092200"/>
          </a:xfrm>
          <a:prstGeom prst="rect">
            <a:avLst/>
          </a:prstGeom>
          <a:solidFill>
            <a:srgbClr val="A4B266"/>
          </a:solidFill>
          <a:ln w="9525">
            <a:noFill/>
            <a:miter lim="800000"/>
            <a:headEnd/>
            <a:tailEnd/>
          </a:ln>
          <a:effectLst/>
        </p:spPr>
        <p:txBody>
          <a:bodyPr/>
          <a:lstStyle/>
          <a:p>
            <a:pPr algn="ctr" fontAlgn="base">
              <a:spcBef>
                <a:spcPct val="50000"/>
              </a:spcBef>
              <a:spcAft>
                <a:spcPct val="0"/>
              </a:spcAft>
              <a:defRPr/>
            </a:pPr>
            <a:r>
              <a:rPr lang="en-US" sz="2400" b="1" dirty="0">
                <a:solidFill>
                  <a:srgbClr val="FFFFFF"/>
                </a:solidFill>
              </a:rPr>
              <a:t>International Technical Guidance on Sexuality Education</a:t>
            </a:r>
          </a:p>
        </p:txBody>
      </p:sp>
      <p:pic>
        <p:nvPicPr>
          <p:cNvPr id="7" name="Picture 10" descr="unesco_logo_en_blanc copy2"/>
          <p:cNvPicPr>
            <a:picLocks noChangeAspect="1" noChangeArrowheads="1"/>
          </p:cNvPicPr>
          <p:nvPr userDrawn="1"/>
        </p:nvPicPr>
        <p:blipFill>
          <a:blip r:embed="rId3"/>
          <a:srcRect/>
          <a:stretch>
            <a:fillRect/>
          </a:stretch>
        </p:blipFill>
        <p:spPr bwMode="auto">
          <a:xfrm>
            <a:off x="0" y="0"/>
            <a:ext cx="931863" cy="1457325"/>
          </a:xfrm>
          <a:prstGeom prst="rect">
            <a:avLst/>
          </a:prstGeom>
          <a:noFill/>
          <a:ln w="9525">
            <a:noFill/>
            <a:miter lim="800000"/>
            <a:headEnd/>
            <a:tailEnd/>
          </a:ln>
        </p:spPr>
      </p:pic>
      <p:sp>
        <p:nvSpPr>
          <p:cNvPr id="8" name="Line 11"/>
          <p:cNvSpPr>
            <a:spLocks noChangeShapeType="1"/>
          </p:cNvSpPr>
          <p:nvPr userDrawn="1"/>
        </p:nvSpPr>
        <p:spPr bwMode="auto">
          <a:xfrm>
            <a:off x="0" y="1462088"/>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9" name="Line 12"/>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4099" name="Rectangle 3"/>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5"/>
          <p:cNvSpPr>
            <a:spLocks noGrp="1" noChangeArrowheads="1"/>
          </p:cNvSpPr>
          <p:nvPr>
            <p:ph type="dt" sz="half" idx="10"/>
          </p:nvPr>
        </p:nvSpPr>
        <p:spPr/>
        <p:txBody>
          <a:bodyPr/>
          <a:lstStyle>
            <a:lvl1pPr>
              <a:defRPr/>
            </a:lvl1pPr>
          </a:lstStyle>
          <a:p>
            <a:pPr>
              <a:defRPr/>
            </a:pPr>
            <a:r>
              <a:rPr lang="en-US" dirty="0">
                <a:solidFill>
                  <a:srgbClr val="000000"/>
                </a:solidFill>
              </a:rPr>
              <a:t>1 April 2007</a:t>
            </a:r>
          </a:p>
        </p:txBody>
      </p:sp>
      <p:sp>
        <p:nvSpPr>
          <p:cNvPr id="11" name="Rectangle 6"/>
          <p:cNvSpPr>
            <a:spLocks noGrp="1" noChangeArrowheads="1"/>
          </p:cNvSpPr>
          <p:nvPr>
            <p:ph type="ftr" sz="quarter" idx="11"/>
          </p:nvPr>
        </p:nvSpPr>
        <p:spPr>
          <a:xfrm>
            <a:off x="2590800" y="6245225"/>
            <a:ext cx="4038600" cy="476250"/>
          </a:xfrm>
        </p:spPr>
        <p:txBody>
          <a:bodyPr/>
          <a:lstStyle>
            <a:lvl1pPr>
              <a:defRPr/>
            </a:lvl1pPr>
          </a:lstStyle>
          <a:p>
            <a:pPr>
              <a:defRPr/>
            </a:pPr>
            <a:r>
              <a:rPr lang="en-US" dirty="0">
                <a:solidFill>
                  <a:srgbClr val="000000"/>
                </a:solidFill>
              </a:rPr>
              <a:t>UNESCO HIV and AIDS Focal Points</a:t>
            </a:r>
          </a:p>
        </p:txBody>
      </p:sp>
      <p:sp>
        <p:nvSpPr>
          <p:cNvPr id="12" name="Rectangle 7"/>
          <p:cNvSpPr>
            <a:spLocks noGrp="1" noChangeArrowheads="1"/>
          </p:cNvSpPr>
          <p:nvPr>
            <p:ph type="sldNum" sz="quarter" idx="12"/>
          </p:nvPr>
        </p:nvSpPr>
        <p:spPr/>
        <p:txBody>
          <a:bodyPr/>
          <a:lstStyle>
            <a:lvl1pPr>
              <a:defRPr/>
            </a:lvl1pPr>
          </a:lstStyle>
          <a:p>
            <a:pPr>
              <a:defRPr/>
            </a:pPr>
            <a:fld id="{AB06B876-B322-4ABC-8F3B-FBC1B4B22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709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0EE9F-FDFA-4653-B2B9-B52951B9C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23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2A4A4F99-49C1-4DE5-9AAC-BC24AFD32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606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BCA027BF-6E8F-457A-A13D-6F197DC29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878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9" name="Rectangle 6"/>
          <p:cNvSpPr>
            <a:spLocks noGrp="1" noChangeArrowheads="1"/>
          </p:cNvSpPr>
          <p:nvPr>
            <p:ph type="sldNum" sz="quarter" idx="12"/>
          </p:nvPr>
        </p:nvSpPr>
        <p:spPr>
          <a:ln/>
        </p:spPr>
        <p:txBody>
          <a:bodyPr/>
          <a:lstStyle>
            <a:lvl1pPr>
              <a:defRPr/>
            </a:lvl1pPr>
          </a:lstStyle>
          <a:p>
            <a:pPr>
              <a:defRPr/>
            </a:pPr>
            <a:fld id="{7A734A31-8CE2-4399-BDC9-B76EAE36F9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225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5" name="Rectangle 6"/>
          <p:cNvSpPr>
            <a:spLocks noGrp="1" noChangeArrowheads="1"/>
          </p:cNvSpPr>
          <p:nvPr>
            <p:ph type="sldNum" sz="quarter" idx="12"/>
          </p:nvPr>
        </p:nvSpPr>
        <p:spPr>
          <a:ln/>
        </p:spPr>
        <p:txBody>
          <a:bodyPr/>
          <a:lstStyle>
            <a:lvl1pPr>
              <a:defRPr/>
            </a:lvl1pPr>
          </a:lstStyle>
          <a:p>
            <a:pPr>
              <a:defRPr/>
            </a:pPr>
            <a:fld id="{5AA934E5-D3D6-4D1C-8CB3-3A302345F9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7851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4" name="Rectangle 6"/>
          <p:cNvSpPr>
            <a:spLocks noGrp="1" noChangeArrowheads="1"/>
          </p:cNvSpPr>
          <p:nvPr>
            <p:ph type="sldNum" sz="quarter" idx="12"/>
          </p:nvPr>
        </p:nvSpPr>
        <p:spPr>
          <a:ln/>
        </p:spPr>
        <p:txBody>
          <a:bodyPr/>
          <a:lstStyle>
            <a:lvl1pPr>
              <a:defRPr/>
            </a:lvl1pPr>
          </a:lstStyle>
          <a:p>
            <a:pPr>
              <a:defRPr/>
            </a:pPr>
            <a:fld id="{F7DC9EEF-3230-47F2-A100-64038218D0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8393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8865E23E-010B-4393-8802-203AA2F8A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083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cs typeface="Arial" charset="0"/>
              </a:defRPr>
            </a:lvl1pPr>
          </a:lstStyle>
          <a:p>
            <a:pPr>
              <a:defRPr/>
            </a:pPr>
            <a:fld id="{F80D4F9F-5A6A-49E8-B1AD-FF25050D81D8}" type="datetime1">
              <a:rPr lang="en-US"/>
              <a:pPr>
                <a:defRPr/>
              </a:pPr>
              <a:t>7/11/2014</a:t>
            </a:fld>
            <a:endParaRPr lang="fr-FR" dirty="0"/>
          </a:p>
        </p:txBody>
      </p:sp>
      <p:sp>
        <p:nvSpPr>
          <p:cNvPr id="5"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69CBFD60-064A-4BA6-8330-1291BEA5BDAC}" type="slidenum">
              <a:rPr lang="fr-FR"/>
              <a:pPr>
                <a:defRPr/>
              </a:pPr>
              <a:t>‹#›</a:t>
            </a:fld>
            <a:endParaRPr lang="fr-FR" dirty="0"/>
          </a:p>
        </p:txBody>
      </p:sp>
    </p:spTree>
    <p:extLst>
      <p:ext uri="{BB962C8B-B14F-4D97-AF65-F5344CB8AC3E}">
        <p14:creationId xmlns:p14="http://schemas.microsoft.com/office/powerpoint/2010/main" val="315906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DF0DA614-D769-4550-93C9-4BBBDB4BE3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519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3BDF22C7-4033-4D2E-976D-0B0248433F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927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F6CC27F9-1B4E-41E3-ADC6-0E0A376C82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2221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ookmarckVect3"/>
          <p:cNvPicPr>
            <a:picLocks noChangeAspect="1" noChangeArrowheads="1"/>
          </p:cNvPicPr>
          <p:nvPr userDrawn="1"/>
        </p:nvPicPr>
        <p:blipFill>
          <a:blip r:embed="rId2"/>
          <a:srcRect/>
          <a:stretch>
            <a:fillRect/>
          </a:stretch>
        </p:blipFill>
        <p:spPr bwMode="auto">
          <a:xfrm>
            <a:off x="914400" y="0"/>
            <a:ext cx="4579938" cy="1454150"/>
          </a:xfrm>
          <a:prstGeom prst="rect">
            <a:avLst/>
          </a:prstGeom>
          <a:noFill/>
          <a:ln w="9525">
            <a:noFill/>
            <a:miter lim="800000"/>
            <a:headEnd/>
            <a:tailEnd/>
          </a:ln>
        </p:spPr>
      </p:pic>
      <p:sp>
        <p:nvSpPr>
          <p:cNvPr id="5" name="Text Box 8"/>
          <p:cNvSpPr txBox="1">
            <a:spLocks noChangeArrowheads="1"/>
          </p:cNvSpPr>
          <p:nvPr userDrawn="1"/>
        </p:nvSpPr>
        <p:spPr bwMode="auto">
          <a:xfrm>
            <a:off x="5410200" y="0"/>
            <a:ext cx="3733800" cy="366713"/>
          </a:xfrm>
          <a:prstGeom prst="rect">
            <a:avLst/>
          </a:prstGeom>
          <a:solidFill>
            <a:srgbClr val="FF6600"/>
          </a:solidFill>
          <a:ln w="9525">
            <a:noFill/>
            <a:miter lim="800000"/>
            <a:headEnd/>
            <a:tailEnd/>
          </a:ln>
          <a:effectLst/>
        </p:spPr>
        <p:txBody>
          <a:bodyPr>
            <a:spAutoFit/>
          </a:bodyPr>
          <a:lstStyle/>
          <a:p>
            <a:pPr algn="r" fontAlgn="base">
              <a:spcBef>
                <a:spcPct val="50000"/>
              </a:spcBef>
              <a:spcAft>
                <a:spcPct val="0"/>
              </a:spcAft>
              <a:defRPr/>
            </a:pPr>
            <a:r>
              <a:rPr lang="en-US" b="1" dirty="0">
                <a:solidFill>
                  <a:srgbClr val="FFFFFF"/>
                </a:solidFill>
              </a:rPr>
              <a:t>http://www.unesco.org/aids</a:t>
            </a:r>
          </a:p>
        </p:txBody>
      </p:sp>
      <p:sp>
        <p:nvSpPr>
          <p:cNvPr id="6" name="Text Box 9"/>
          <p:cNvSpPr txBox="1">
            <a:spLocks noChangeArrowheads="1"/>
          </p:cNvSpPr>
          <p:nvPr userDrawn="1"/>
        </p:nvSpPr>
        <p:spPr bwMode="auto">
          <a:xfrm>
            <a:off x="5410200" y="355600"/>
            <a:ext cx="3733800" cy="1092200"/>
          </a:xfrm>
          <a:prstGeom prst="rect">
            <a:avLst/>
          </a:prstGeom>
          <a:solidFill>
            <a:srgbClr val="A4B266"/>
          </a:solidFill>
          <a:ln w="9525">
            <a:noFill/>
            <a:miter lim="800000"/>
            <a:headEnd/>
            <a:tailEnd/>
          </a:ln>
          <a:effectLst/>
        </p:spPr>
        <p:txBody>
          <a:bodyPr/>
          <a:lstStyle/>
          <a:p>
            <a:pPr algn="ctr" fontAlgn="base">
              <a:spcBef>
                <a:spcPct val="50000"/>
              </a:spcBef>
              <a:spcAft>
                <a:spcPct val="0"/>
              </a:spcAft>
              <a:defRPr/>
            </a:pPr>
            <a:r>
              <a:rPr lang="en-US" sz="2400" b="1" dirty="0">
                <a:solidFill>
                  <a:srgbClr val="FFFFFF"/>
                </a:solidFill>
              </a:rPr>
              <a:t>International Technical Guidance on Sexuality Education</a:t>
            </a:r>
          </a:p>
        </p:txBody>
      </p:sp>
      <p:pic>
        <p:nvPicPr>
          <p:cNvPr id="7" name="Picture 10" descr="unesco_logo_en_blanc copy2"/>
          <p:cNvPicPr>
            <a:picLocks noChangeAspect="1" noChangeArrowheads="1"/>
          </p:cNvPicPr>
          <p:nvPr userDrawn="1"/>
        </p:nvPicPr>
        <p:blipFill>
          <a:blip r:embed="rId3"/>
          <a:srcRect/>
          <a:stretch>
            <a:fillRect/>
          </a:stretch>
        </p:blipFill>
        <p:spPr bwMode="auto">
          <a:xfrm>
            <a:off x="0" y="0"/>
            <a:ext cx="931863" cy="1457325"/>
          </a:xfrm>
          <a:prstGeom prst="rect">
            <a:avLst/>
          </a:prstGeom>
          <a:noFill/>
          <a:ln w="9525">
            <a:noFill/>
            <a:miter lim="800000"/>
            <a:headEnd/>
            <a:tailEnd/>
          </a:ln>
        </p:spPr>
      </p:pic>
      <p:sp>
        <p:nvSpPr>
          <p:cNvPr id="8" name="Line 11"/>
          <p:cNvSpPr>
            <a:spLocks noChangeShapeType="1"/>
          </p:cNvSpPr>
          <p:nvPr userDrawn="1"/>
        </p:nvSpPr>
        <p:spPr bwMode="auto">
          <a:xfrm>
            <a:off x="0" y="1462088"/>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9" name="Line 12"/>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4099" name="Rectangle 3"/>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5"/>
          <p:cNvSpPr>
            <a:spLocks noGrp="1" noChangeArrowheads="1"/>
          </p:cNvSpPr>
          <p:nvPr>
            <p:ph type="dt" sz="half" idx="10"/>
          </p:nvPr>
        </p:nvSpPr>
        <p:spPr/>
        <p:txBody>
          <a:bodyPr/>
          <a:lstStyle>
            <a:lvl1pPr>
              <a:defRPr/>
            </a:lvl1pPr>
          </a:lstStyle>
          <a:p>
            <a:pPr>
              <a:defRPr/>
            </a:pPr>
            <a:r>
              <a:rPr lang="en-US" dirty="0">
                <a:solidFill>
                  <a:srgbClr val="000000"/>
                </a:solidFill>
              </a:rPr>
              <a:t>1 April 2007</a:t>
            </a:r>
          </a:p>
        </p:txBody>
      </p:sp>
      <p:sp>
        <p:nvSpPr>
          <p:cNvPr id="11" name="Rectangle 6"/>
          <p:cNvSpPr>
            <a:spLocks noGrp="1" noChangeArrowheads="1"/>
          </p:cNvSpPr>
          <p:nvPr>
            <p:ph type="ftr" sz="quarter" idx="11"/>
          </p:nvPr>
        </p:nvSpPr>
        <p:spPr>
          <a:xfrm>
            <a:off x="2590800" y="6245225"/>
            <a:ext cx="4038600" cy="476250"/>
          </a:xfrm>
        </p:spPr>
        <p:txBody>
          <a:bodyPr/>
          <a:lstStyle>
            <a:lvl1pPr>
              <a:defRPr/>
            </a:lvl1pPr>
          </a:lstStyle>
          <a:p>
            <a:pPr>
              <a:defRPr/>
            </a:pPr>
            <a:r>
              <a:rPr lang="en-US" dirty="0">
                <a:solidFill>
                  <a:srgbClr val="000000"/>
                </a:solidFill>
              </a:rPr>
              <a:t>UNESCO HIV and AIDS Focal Points</a:t>
            </a:r>
          </a:p>
        </p:txBody>
      </p:sp>
      <p:sp>
        <p:nvSpPr>
          <p:cNvPr id="12" name="Rectangle 7"/>
          <p:cNvSpPr>
            <a:spLocks noGrp="1" noChangeArrowheads="1"/>
          </p:cNvSpPr>
          <p:nvPr>
            <p:ph type="sldNum" sz="quarter" idx="12"/>
          </p:nvPr>
        </p:nvSpPr>
        <p:spPr/>
        <p:txBody>
          <a:bodyPr/>
          <a:lstStyle>
            <a:lvl1pPr>
              <a:defRPr/>
            </a:lvl1pPr>
          </a:lstStyle>
          <a:p>
            <a:pPr>
              <a:defRPr/>
            </a:pPr>
            <a:fld id="{AB06B876-B322-4ABC-8F3B-FBC1B4B22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756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0EE9F-FDFA-4653-B2B9-B52951B9C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137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2A4A4F99-49C1-4DE5-9AAC-BC24AFD32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0001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BCA027BF-6E8F-457A-A13D-6F197DC29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589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9" name="Rectangle 6"/>
          <p:cNvSpPr>
            <a:spLocks noGrp="1" noChangeArrowheads="1"/>
          </p:cNvSpPr>
          <p:nvPr>
            <p:ph type="sldNum" sz="quarter" idx="12"/>
          </p:nvPr>
        </p:nvSpPr>
        <p:spPr>
          <a:ln/>
        </p:spPr>
        <p:txBody>
          <a:bodyPr/>
          <a:lstStyle>
            <a:lvl1pPr>
              <a:defRPr/>
            </a:lvl1pPr>
          </a:lstStyle>
          <a:p>
            <a:pPr>
              <a:defRPr/>
            </a:pPr>
            <a:fld id="{7A734A31-8CE2-4399-BDC9-B76EAE36F9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7586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5" name="Rectangle 6"/>
          <p:cNvSpPr>
            <a:spLocks noGrp="1" noChangeArrowheads="1"/>
          </p:cNvSpPr>
          <p:nvPr>
            <p:ph type="sldNum" sz="quarter" idx="12"/>
          </p:nvPr>
        </p:nvSpPr>
        <p:spPr>
          <a:ln/>
        </p:spPr>
        <p:txBody>
          <a:bodyPr/>
          <a:lstStyle>
            <a:lvl1pPr>
              <a:defRPr/>
            </a:lvl1pPr>
          </a:lstStyle>
          <a:p>
            <a:pPr>
              <a:defRPr/>
            </a:pPr>
            <a:fld id="{5AA934E5-D3D6-4D1C-8CB3-3A302345F9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027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4" name="Rectangle 6"/>
          <p:cNvSpPr>
            <a:spLocks noGrp="1" noChangeArrowheads="1"/>
          </p:cNvSpPr>
          <p:nvPr>
            <p:ph type="sldNum" sz="quarter" idx="12"/>
          </p:nvPr>
        </p:nvSpPr>
        <p:spPr>
          <a:ln/>
        </p:spPr>
        <p:txBody>
          <a:bodyPr/>
          <a:lstStyle>
            <a:lvl1pPr>
              <a:defRPr/>
            </a:lvl1pPr>
          </a:lstStyle>
          <a:p>
            <a:pPr>
              <a:defRPr/>
            </a:pPr>
            <a:fld id="{F7DC9EEF-3230-47F2-A100-64038218D0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038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defTabSz="914400">
              <a:defRPr>
                <a:cs typeface="Arial" charset="0"/>
              </a:defRPr>
            </a:lvl1pPr>
          </a:lstStyle>
          <a:p>
            <a:pPr>
              <a:defRPr/>
            </a:pPr>
            <a:fld id="{FAEFDF2A-87AB-4168-BA95-A39F1ED88A5F}" type="datetime1">
              <a:rPr lang="en-US"/>
              <a:pPr>
                <a:defRPr/>
              </a:pPr>
              <a:t>7/11/2014</a:t>
            </a:fld>
            <a:endParaRPr lang="fr-FR" dirty="0"/>
          </a:p>
        </p:txBody>
      </p:sp>
      <p:sp>
        <p:nvSpPr>
          <p:cNvPr id="5"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1FBBF4B8-3CB3-479B-9E38-F5CCCEDFA9EB}" type="slidenum">
              <a:rPr lang="fr-FR"/>
              <a:pPr>
                <a:defRPr/>
              </a:pPr>
              <a:t>‹#›</a:t>
            </a:fld>
            <a:endParaRPr lang="fr-FR" dirty="0"/>
          </a:p>
        </p:txBody>
      </p:sp>
    </p:spTree>
    <p:extLst>
      <p:ext uri="{BB962C8B-B14F-4D97-AF65-F5344CB8AC3E}">
        <p14:creationId xmlns:p14="http://schemas.microsoft.com/office/powerpoint/2010/main" val="1492485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8865E23E-010B-4393-8802-203AA2F8A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793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DF0DA614-D769-4550-93C9-4BBBDB4BE3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8480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3BDF22C7-4033-4D2E-976D-0B0248433F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8433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F6CC27F9-1B4E-41E3-ADC6-0E0A376C82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7114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BE559-6FB5-4951-A50D-2495DE13ED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7182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8D137B-AF03-4F38-9858-B3DF6CBAE0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301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DB8E23-11BA-4E86-8DE6-1D14257468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8216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CCB9F-7E78-47A6-977B-B1EECEA634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2908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828700-DCE1-43C0-B21D-8A6CD8B24B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4096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B6FC05-DD2E-4633-BFDE-2A57809D85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322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defTabSz="914400">
              <a:defRPr>
                <a:cs typeface="Arial" charset="0"/>
              </a:defRPr>
            </a:lvl1pPr>
          </a:lstStyle>
          <a:p>
            <a:pPr>
              <a:defRPr/>
            </a:pPr>
            <a:fld id="{5656290A-6C5C-4DC7-A184-7C55EC742C30}" type="datetime1">
              <a:rPr lang="en-US"/>
              <a:pPr>
                <a:defRPr/>
              </a:pPr>
              <a:t>7/11/2014</a:t>
            </a:fld>
            <a:endParaRPr lang="fr-FR" dirty="0"/>
          </a:p>
        </p:txBody>
      </p:sp>
      <p:sp>
        <p:nvSpPr>
          <p:cNvPr id="6"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AE8D4813-913D-46BA-B251-B9DEFD2C9E76}" type="slidenum">
              <a:rPr lang="fr-FR"/>
              <a:pPr>
                <a:defRPr/>
              </a:pPr>
              <a:t>‹#›</a:t>
            </a:fld>
            <a:endParaRPr lang="fr-FR" dirty="0"/>
          </a:p>
        </p:txBody>
      </p:sp>
    </p:spTree>
    <p:extLst>
      <p:ext uri="{BB962C8B-B14F-4D97-AF65-F5344CB8AC3E}">
        <p14:creationId xmlns:p14="http://schemas.microsoft.com/office/powerpoint/2010/main" val="3546698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E70184-7369-4C3D-A8CB-93CBF37BA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9950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2F2F39-5AB4-49A1-AD5A-3A63E54046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2813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8CAB80-EE21-4FAA-8AE7-77DB38D005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8482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7D33C9-B9B3-4F0C-AF19-B04F91F064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4234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A74897-A417-4FAD-BCA9-C03367E61F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8676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BE559-6FB5-4951-A50D-2495DE13ED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7821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8D137B-AF03-4F38-9858-B3DF6CBAE0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627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DB8E23-11BA-4E86-8DE6-1D14257468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5470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CCB9F-7E78-47A6-977B-B1EECEA634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805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828700-DCE1-43C0-B21D-8A6CD8B24B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904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defTabSz="914400">
              <a:defRPr>
                <a:cs typeface="Arial" charset="0"/>
              </a:defRPr>
            </a:lvl1pPr>
          </a:lstStyle>
          <a:p>
            <a:pPr>
              <a:defRPr/>
            </a:pPr>
            <a:fld id="{035A7885-9E12-4E3F-B551-200D60BE6191}" type="datetime1">
              <a:rPr lang="en-US"/>
              <a:pPr>
                <a:defRPr/>
              </a:pPr>
              <a:t>7/11/2014</a:t>
            </a:fld>
            <a:endParaRPr lang="fr-FR" dirty="0"/>
          </a:p>
        </p:txBody>
      </p:sp>
      <p:sp>
        <p:nvSpPr>
          <p:cNvPr id="8"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DC8F47B6-DF48-4F0F-B75E-80223AD7AAB4}" type="slidenum">
              <a:rPr lang="fr-FR"/>
              <a:pPr>
                <a:defRPr/>
              </a:pPr>
              <a:t>‹#›</a:t>
            </a:fld>
            <a:endParaRPr lang="fr-FR" dirty="0"/>
          </a:p>
        </p:txBody>
      </p:sp>
    </p:spTree>
    <p:extLst>
      <p:ext uri="{BB962C8B-B14F-4D97-AF65-F5344CB8AC3E}">
        <p14:creationId xmlns:p14="http://schemas.microsoft.com/office/powerpoint/2010/main" val="4083549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B6FC05-DD2E-4633-BFDE-2A57809D85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0996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E70184-7369-4C3D-A8CB-93CBF37BA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7605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2F2F39-5AB4-49A1-AD5A-3A63E54046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1677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8CAB80-EE21-4FAA-8AE7-77DB38D005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598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7D33C9-B9B3-4F0C-AF19-B04F91F064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9422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A74897-A417-4FAD-BCA9-C03367E61F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7881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ookmarckVect3"/>
          <p:cNvPicPr>
            <a:picLocks noChangeAspect="1" noChangeArrowheads="1"/>
          </p:cNvPicPr>
          <p:nvPr userDrawn="1"/>
        </p:nvPicPr>
        <p:blipFill>
          <a:blip r:embed="rId2"/>
          <a:srcRect/>
          <a:stretch>
            <a:fillRect/>
          </a:stretch>
        </p:blipFill>
        <p:spPr bwMode="auto">
          <a:xfrm>
            <a:off x="914400" y="0"/>
            <a:ext cx="4579938" cy="1454150"/>
          </a:xfrm>
          <a:prstGeom prst="rect">
            <a:avLst/>
          </a:prstGeom>
          <a:noFill/>
          <a:ln w="9525">
            <a:noFill/>
            <a:miter lim="800000"/>
            <a:headEnd/>
            <a:tailEnd/>
          </a:ln>
        </p:spPr>
      </p:pic>
      <p:sp>
        <p:nvSpPr>
          <p:cNvPr id="5" name="Text Box 8"/>
          <p:cNvSpPr txBox="1">
            <a:spLocks noChangeArrowheads="1"/>
          </p:cNvSpPr>
          <p:nvPr userDrawn="1"/>
        </p:nvSpPr>
        <p:spPr bwMode="auto">
          <a:xfrm>
            <a:off x="5410200" y="0"/>
            <a:ext cx="3733800" cy="366713"/>
          </a:xfrm>
          <a:prstGeom prst="rect">
            <a:avLst/>
          </a:prstGeom>
          <a:solidFill>
            <a:srgbClr val="FF6600"/>
          </a:solidFill>
          <a:ln w="9525">
            <a:noFill/>
            <a:miter lim="800000"/>
            <a:headEnd/>
            <a:tailEnd/>
          </a:ln>
          <a:effectLst/>
        </p:spPr>
        <p:txBody>
          <a:bodyPr>
            <a:spAutoFit/>
          </a:bodyPr>
          <a:lstStyle/>
          <a:p>
            <a:pPr algn="r" fontAlgn="base">
              <a:spcBef>
                <a:spcPct val="50000"/>
              </a:spcBef>
              <a:spcAft>
                <a:spcPct val="0"/>
              </a:spcAft>
              <a:defRPr/>
            </a:pPr>
            <a:r>
              <a:rPr lang="en-US" b="1" dirty="0">
                <a:solidFill>
                  <a:srgbClr val="FFFFFF"/>
                </a:solidFill>
              </a:rPr>
              <a:t>http://www.unesco.org/aids</a:t>
            </a:r>
          </a:p>
        </p:txBody>
      </p:sp>
      <p:sp>
        <p:nvSpPr>
          <p:cNvPr id="6" name="Text Box 9"/>
          <p:cNvSpPr txBox="1">
            <a:spLocks noChangeArrowheads="1"/>
          </p:cNvSpPr>
          <p:nvPr userDrawn="1"/>
        </p:nvSpPr>
        <p:spPr bwMode="auto">
          <a:xfrm>
            <a:off x="5410200" y="355600"/>
            <a:ext cx="3733800" cy="1092200"/>
          </a:xfrm>
          <a:prstGeom prst="rect">
            <a:avLst/>
          </a:prstGeom>
          <a:solidFill>
            <a:srgbClr val="A4B266"/>
          </a:solidFill>
          <a:ln w="9525">
            <a:noFill/>
            <a:miter lim="800000"/>
            <a:headEnd/>
            <a:tailEnd/>
          </a:ln>
          <a:effectLst/>
        </p:spPr>
        <p:txBody>
          <a:bodyPr/>
          <a:lstStyle/>
          <a:p>
            <a:pPr algn="ctr" fontAlgn="base">
              <a:spcBef>
                <a:spcPct val="50000"/>
              </a:spcBef>
              <a:spcAft>
                <a:spcPct val="0"/>
              </a:spcAft>
              <a:defRPr/>
            </a:pPr>
            <a:r>
              <a:rPr lang="en-US" sz="2400" b="1" dirty="0">
                <a:solidFill>
                  <a:srgbClr val="FFFFFF"/>
                </a:solidFill>
              </a:rPr>
              <a:t>International Technical Guidance on Sexuality Education</a:t>
            </a:r>
          </a:p>
        </p:txBody>
      </p:sp>
      <p:pic>
        <p:nvPicPr>
          <p:cNvPr id="7" name="Picture 10" descr="unesco_logo_en_blanc copy2"/>
          <p:cNvPicPr>
            <a:picLocks noChangeAspect="1" noChangeArrowheads="1"/>
          </p:cNvPicPr>
          <p:nvPr userDrawn="1"/>
        </p:nvPicPr>
        <p:blipFill>
          <a:blip r:embed="rId3"/>
          <a:srcRect/>
          <a:stretch>
            <a:fillRect/>
          </a:stretch>
        </p:blipFill>
        <p:spPr bwMode="auto">
          <a:xfrm>
            <a:off x="0" y="0"/>
            <a:ext cx="931863" cy="1457325"/>
          </a:xfrm>
          <a:prstGeom prst="rect">
            <a:avLst/>
          </a:prstGeom>
          <a:noFill/>
          <a:ln w="9525">
            <a:noFill/>
            <a:miter lim="800000"/>
            <a:headEnd/>
            <a:tailEnd/>
          </a:ln>
        </p:spPr>
      </p:pic>
      <p:sp>
        <p:nvSpPr>
          <p:cNvPr id="8" name="Line 11"/>
          <p:cNvSpPr>
            <a:spLocks noChangeShapeType="1"/>
          </p:cNvSpPr>
          <p:nvPr userDrawn="1"/>
        </p:nvSpPr>
        <p:spPr bwMode="auto">
          <a:xfrm>
            <a:off x="0" y="1462088"/>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9" name="Line 12"/>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4099" name="Rectangle 3"/>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5"/>
          <p:cNvSpPr>
            <a:spLocks noGrp="1" noChangeArrowheads="1"/>
          </p:cNvSpPr>
          <p:nvPr>
            <p:ph type="dt" sz="half" idx="10"/>
          </p:nvPr>
        </p:nvSpPr>
        <p:spPr/>
        <p:txBody>
          <a:bodyPr/>
          <a:lstStyle>
            <a:lvl1pPr>
              <a:defRPr/>
            </a:lvl1pPr>
          </a:lstStyle>
          <a:p>
            <a:pPr>
              <a:defRPr/>
            </a:pPr>
            <a:r>
              <a:rPr lang="en-US" dirty="0">
                <a:solidFill>
                  <a:srgbClr val="000000"/>
                </a:solidFill>
              </a:rPr>
              <a:t>1 April 2007</a:t>
            </a:r>
          </a:p>
        </p:txBody>
      </p:sp>
      <p:sp>
        <p:nvSpPr>
          <p:cNvPr id="11" name="Rectangle 6"/>
          <p:cNvSpPr>
            <a:spLocks noGrp="1" noChangeArrowheads="1"/>
          </p:cNvSpPr>
          <p:nvPr>
            <p:ph type="ftr" sz="quarter" idx="11"/>
          </p:nvPr>
        </p:nvSpPr>
        <p:spPr>
          <a:xfrm>
            <a:off x="2590800" y="6245225"/>
            <a:ext cx="4038600" cy="476250"/>
          </a:xfrm>
        </p:spPr>
        <p:txBody>
          <a:bodyPr/>
          <a:lstStyle>
            <a:lvl1pPr>
              <a:defRPr/>
            </a:lvl1pPr>
          </a:lstStyle>
          <a:p>
            <a:pPr>
              <a:defRPr/>
            </a:pPr>
            <a:r>
              <a:rPr lang="en-US" dirty="0">
                <a:solidFill>
                  <a:srgbClr val="000000"/>
                </a:solidFill>
              </a:rPr>
              <a:t>UNESCO HIV and AIDS Focal Points</a:t>
            </a:r>
          </a:p>
        </p:txBody>
      </p:sp>
      <p:sp>
        <p:nvSpPr>
          <p:cNvPr id="12" name="Rectangle 7"/>
          <p:cNvSpPr>
            <a:spLocks noGrp="1" noChangeArrowheads="1"/>
          </p:cNvSpPr>
          <p:nvPr>
            <p:ph type="sldNum" sz="quarter" idx="12"/>
          </p:nvPr>
        </p:nvSpPr>
        <p:spPr/>
        <p:txBody>
          <a:bodyPr/>
          <a:lstStyle>
            <a:lvl1pPr>
              <a:defRPr/>
            </a:lvl1pPr>
          </a:lstStyle>
          <a:p>
            <a:pPr>
              <a:defRPr/>
            </a:pPr>
            <a:fld id="{AB06B876-B322-4ABC-8F3B-FBC1B4B22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2592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0EE9F-FDFA-4653-B2B9-B52951B9C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8013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2A4A4F99-49C1-4DE5-9AAC-BC24AFD32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995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BCA027BF-6E8F-457A-A13D-6F197DC29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207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defTabSz="914400">
              <a:defRPr>
                <a:cs typeface="Arial" charset="0"/>
              </a:defRPr>
            </a:lvl1pPr>
          </a:lstStyle>
          <a:p>
            <a:pPr>
              <a:defRPr/>
            </a:pPr>
            <a:fld id="{34C2AFA3-A2FA-477A-972B-40311D7150C7}" type="datetime1">
              <a:rPr lang="en-US"/>
              <a:pPr>
                <a:defRPr/>
              </a:pPr>
              <a:t>7/11/2014</a:t>
            </a:fld>
            <a:endParaRPr lang="fr-FR" dirty="0"/>
          </a:p>
        </p:txBody>
      </p:sp>
      <p:sp>
        <p:nvSpPr>
          <p:cNvPr id="4"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C7480B6C-CFA9-44C1-8DC7-764FC309D89F}" type="slidenum">
              <a:rPr lang="fr-FR"/>
              <a:pPr>
                <a:defRPr/>
              </a:pPr>
              <a:t>‹#›</a:t>
            </a:fld>
            <a:endParaRPr lang="fr-FR" dirty="0"/>
          </a:p>
        </p:txBody>
      </p:sp>
    </p:spTree>
    <p:extLst>
      <p:ext uri="{BB962C8B-B14F-4D97-AF65-F5344CB8AC3E}">
        <p14:creationId xmlns:p14="http://schemas.microsoft.com/office/powerpoint/2010/main" val="3777035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9" name="Rectangle 6"/>
          <p:cNvSpPr>
            <a:spLocks noGrp="1" noChangeArrowheads="1"/>
          </p:cNvSpPr>
          <p:nvPr>
            <p:ph type="sldNum" sz="quarter" idx="12"/>
          </p:nvPr>
        </p:nvSpPr>
        <p:spPr>
          <a:ln/>
        </p:spPr>
        <p:txBody>
          <a:bodyPr/>
          <a:lstStyle>
            <a:lvl1pPr>
              <a:defRPr/>
            </a:lvl1pPr>
          </a:lstStyle>
          <a:p>
            <a:pPr>
              <a:defRPr/>
            </a:pPr>
            <a:fld id="{7A734A31-8CE2-4399-BDC9-B76EAE36F9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4659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5" name="Rectangle 6"/>
          <p:cNvSpPr>
            <a:spLocks noGrp="1" noChangeArrowheads="1"/>
          </p:cNvSpPr>
          <p:nvPr>
            <p:ph type="sldNum" sz="quarter" idx="12"/>
          </p:nvPr>
        </p:nvSpPr>
        <p:spPr>
          <a:ln/>
        </p:spPr>
        <p:txBody>
          <a:bodyPr/>
          <a:lstStyle>
            <a:lvl1pPr>
              <a:defRPr/>
            </a:lvl1pPr>
          </a:lstStyle>
          <a:p>
            <a:pPr>
              <a:defRPr/>
            </a:pPr>
            <a:fld id="{5AA934E5-D3D6-4D1C-8CB3-3A302345F9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9552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4" name="Rectangle 6"/>
          <p:cNvSpPr>
            <a:spLocks noGrp="1" noChangeArrowheads="1"/>
          </p:cNvSpPr>
          <p:nvPr>
            <p:ph type="sldNum" sz="quarter" idx="12"/>
          </p:nvPr>
        </p:nvSpPr>
        <p:spPr>
          <a:ln/>
        </p:spPr>
        <p:txBody>
          <a:bodyPr/>
          <a:lstStyle>
            <a:lvl1pPr>
              <a:defRPr/>
            </a:lvl1pPr>
          </a:lstStyle>
          <a:p>
            <a:pPr>
              <a:defRPr/>
            </a:pPr>
            <a:fld id="{F7DC9EEF-3230-47F2-A100-64038218D0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6428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8865E23E-010B-4393-8802-203AA2F8A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9183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DF0DA614-D769-4550-93C9-4BBBDB4BE3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48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3BDF22C7-4033-4D2E-976D-0B0248433F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6581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F6CC27F9-1B4E-41E3-ADC6-0E0A376C82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5324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ookmarckVect3"/>
          <p:cNvPicPr>
            <a:picLocks noChangeAspect="1" noChangeArrowheads="1"/>
          </p:cNvPicPr>
          <p:nvPr userDrawn="1"/>
        </p:nvPicPr>
        <p:blipFill>
          <a:blip r:embed="rId2"/>
          <a:srcRect/>
          <a:stretch>
            <a:fillRect/>
          </a:stretch>
        </p:blipFill>
        <p:spPr bwMode="auto">
          <a:xfrm>
            <a:off x="914400" y="0"/>
            <a:ext cx="4579938" cy="1454150"/>
          </a:xfrm>
          <a:prstGeom prst="rect">
            <a:avLst/>
          </a:prstGeom>
          <a:noFill/>
          <a:ln w="9525">
            <a:noFill/>
            <a:miter lim="800000"/>
            <a:headEnd/>
            <a:tailEnd/>
          </a:ln>
        </p:spPr>
      </p:pic>
      <p:sp>
        <p:nvSpPr>
          <p:cNvPr id="5" name="Text Box 8"/>
          <p:cNvSpPr txBox="1">
            <a:spLocks noChangeArrowheads="1"/>
          </p:cNvSpPr>
          <p:nvPr userDrawn="1"/>
        </p:nvSpPr>
        <p:spPr bwMode="auto">
          <a:xfrm>
            <a:off x="5410200" y="0"/>
            <a:ext cx="3733800" cy="366713"/>
          </a:xfrm>
          <a:prstGeom prst="rect">
            <a:avLst/>
          </a:prstGeom>
          <a:solidFill>
            <a:srgbClr val="FF6600"/>
          </a:solidFill>
          <a:ln w="9525">
            <a:noFill/>
            <a:miter lim="800000"/>
            <a:headEnd/>
            <a:tailEnd/>
          </a:ln>
          <a:effectLst/>
        </p:spPr>
        <p:txBody>
          <a:bodyPr>
            <a:spAutoFit/>
          </a:bodyPr>
          <a:lstStyle/>
          <a:p>
            <a:pPr algn="r" fontAlgn="base">
              <a:spcBef>
                <a:spcPct val="50000"/>
              </a:spcBef>
              <a:spcAft>
                <a:spcPct val="0"/>
              </a:spcAft>
              <a:defRPr/>
            </a:pPr>
            <a:r>
              <a:rPr lang="en-US" b="1" dirty="0">
                <a:solidFill>
                  <a:srgbClr val="FFFFFF"/>
                </a:solidFill>
              </a:rPr>
              <a:t>http://www.unesco.org/aids</a:t>
            </a:r>
          </a:p>
        </p:txBody>
      </p:sp>
      <p:sp>
        <p:nvSpPr>
          <p:cNvPr id="6" name="Text Box 9"/>
          <p:cNvSpPr txBox="1">
            <a:spLocks noChangeArrowheads="1"/>
          </p:cNvSpPr>
          <p:nvPr userDrawn="1"/>
        </p:nvSpPr>
        <p:spPr bwMode="auto">
          <a:xfrm>
            <a:off x="5410200" y="355600"/>
            <a:ext cx="3733800" cy="1092200"/>
          </a:xfrm>
          <a:prstGeom prst="rect">
            <a:avLst/>
          </a:prstGeom>
          <a:solidFill>
            <a:srgbClr val="A4B266"/>
          </a:solidFill>
          <a:ln w="9525">
            <a:noFill/>
            <a:miter lim="800000"/>
            <a:headEnd/>
            <a:tailEnd/>
          </a:ln>
          <a:effectLst/>
        </p:spPr>
        <p:txBody>
          <a:bodyPr/>
          <a:lstStyle/>
          <a:p>
            <a:pPr algn="ctr" fontAlgn="base">
              <a:spcBef>
                <a:spcPct val="50000"/>
              </a:spcBef>
              <a:spcAft>
                <a:spcPct val="0"/>
              </a:spcAft>
              <a:defRPr/>
            </a:pPr>
            <a:r>
              <a:rPr lang="en-US" sz="2400" b="1" dirty="0">
                <a:solidFill>
                  <a:srgbClr val="FFFFFF"/>
                </a:solidFill>
              </a:rPr>
              <a:t>International Technical Guidance on Sexuality Education</a:t>
            </a:r>
          </a:p>
        </p:txBody>
      </p:sp>
      <p:pic>
        <p:nvPicPr>
          <p:cNvPr id="7" name="Picture 10" descr="unesco_logo_en_blanc copy2"/>
          <p:cNvPicPr>
            <a:picLocks noChangeAspect="1" noChangeArrowheads="1"/>
          </p:cNvPicPr>
          <p:nvPr userDrawn="1"/>
        </p:nvPicPr>
        <p:blipFill>
          <a:blip r:embed="rId3"/>
          <a:srcRect/>
          <a:stretch>
            <a:fillRect/>
          </a:stretch>
        </p:blipFill>
        <p:spPr bwMode="auto">
          <a:xfrm>
            <a:off x="0" y="0"/>
            <a:ext cx="931863" cy="1457325"/>
          </a:xfrm>
          <a:prstGeom prst="rect">
            <a:avLst/>
          </a:prstGeom>
          <a:noFill/>
          <a:ln w="9525">
            <a:noFill/>
            <a:miter lim="800000"/>
            <a:headEnd/>
            <a:tailEnd/>
          </a:ln>
        </p:spPr>
      </p:pic>
      <p:sp>
        <p:nvSpPr>
          <p:cNvPr id="8" name="Line 11"/>
          <p:cNvSpPr>
            <a:spLocks noChangeShapeType="1"/>
          </p:cNvSpPr>
          <p:nvPr userDrawn="1"/>
        </p:nvSpPr>
        <p:spPr bwMode="auto">
          <a:xfrm>
            <a:off x="0" y="1462088"/>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9" name="Line 12"/>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4099" name="Rectangle 3"/>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5"/>
          <p:cNvSpPr>
            <a:spLocks noGrp="1" noChangeArrowheads="1"/>
          </p:cNvSpPr>
          <p:nvPr>
            <p:ph type="dt" sz="half" idx="10"/>
          </p:nvPr>
        </p:nvSpPr>
        <p:spPr/>
        <p:txBody>
          <a:bodyPr/>
          <a:lstStyle>
            <a:lvl1pPr>
              <a:defRPr/>
            </a:lvl1pPr>
          </a:lstStyle>
          <a:p>
            <a:pPr>
              <a:defRPr/>
            </a:pPr>
            <a:r>
              <a:rPr lang="en-US" dirty="0">
                <a:solidFill>
                  <a:srgbClr val="000000"/>
                </a:solidFill>
              </a:rPr>
              <a:t>1 April 2007</a:t>
            </a:r>
          </a:p>
        </p:txBody>
      </p:sp>
      <p:sp>
        <p:nvSpPr>
          <p:cNvPr id="11" name="Rectangle 6"/>
          <p:cNvSpPr>
            <a:spLocks noGrp="1" noChangeArrowheads="1"/>
          </p:cNvSpPr>
          <p:nvPr>
            <p:ph type="ftr" sz="quarter" idx="11"/>
          </p:nvPr>
        </p:nvSpPr>
        <p:spPr>
          <a:xfrm>
            <a:off x="2590800" y="6245225"/>
            <a:ext cx="4038600" cy="476250"/>
          </a:xfrm>
        </p:spPr>
        <p:txBody>
          <a:bodyPr/>
          <a:lstStyle>
            <a:lvl1pPr>
              <a:defRPr/>
            </a:lvl1pPr>
          </a:lstStyle>
          <a:p>
            <a:pPr>
              <a:defRPr/>
            </a:pPr>
            <a:r>
              <a:rPr lang="en-US" dirty="0">
                <a:solidFill>
                  <a:srgbClr val="000000"/>
                </a:solidFill>
              </a:rPr>
              <a:t>UNESCO HIV and AIDS Focal Points</a:t>
            </a:r>
          </a:p>
        </p:txBody>
      </p:sp>
      <p:sp>
        <p:nvSpPr>
          <p:cNvPr id="12" name="Rectangle 7"/>
          <p:cNvSpPr>
            <a:spLocks noGrp="1" noChangeArrowheads="1"/>
          </p:cNvSpPr>
          <p:nvPr>
            <p:ph type="sldNum" sz="quarter" idx="12"/>
          </p:nvPr>
        </p:nvSpPr>
        <p:spPr/>
        <p:txBody>
          <a:bodyPr/>
          <a:lstStyle>
            <a:lvl1pPr>
              <a:defRPr/>
            </a:lvl1pPr>
          </a:lstStyle>
          <a:p>
            <a:pPr>
              <a:defRPr/>
            </a:pPr>
            <a:fld id="{AB06B876-B322-4ABC-8F3B-FBC1B4B22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303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0EE9F-FDFA-4653-B2B9-B52951B9C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925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2A4A4F99-49C1-4DE5-9AAC-BC24AFD32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650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914400">
              <a:defRPr>
                <a:cs typeface="Arial" charset="0"/>
              </a:defRPr>
            </a:lvl1pPr>
          </a:lstStyle>
          <a:p>
            <a:pPr>
              <a:defRPr/>
            </a:pPr>
            <a:fld id="{42117115-7608-4C2C-AED4-581493785154}" type="datetime1">
              <a:rPr lang="en-US"/>
              <a:pPr>
                <a:defRPr/>
              </a:pPr>
              <a:t>7/11/2014</a:t>
            </a:fld>
            <a:endParaRPr lang="fr-FR" dirty="0"/>
          </a:p>
        </p:txBody>
      </p:sp>
      <p:sp>
        <p:nvSpPr>
          <p:cNvPr id="3"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6F9FBC95-F9AC-4E5F-B112-B2FF4F0777CA}" type="slidenum">
              <a:rPr lang="fr-FR"/>
              <a:pPr>
                <a:defRPr/>
              </a:pPr>
              <a:t>‹#›</a:t>
            </a:fld>
            <a:endParaRPr lang="fr-FR" dirty="0"/>
          </a:p>
        </p:txBody>
      </p:sp>
    </p:spTree>
    <p:extLst>
      <p:ext uri="{BB962C8B-B14F-4D97-AF65-F5344CB8AC3E}">
        <p14:creationId xmlns:p14="http://schemas.microsoft.com/office/powerpoint/2010/main" val="21406462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BCA027BF-6E8F-457A-A13D-6F197DC29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0398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9" name="Rectangle 6"/>
          <p:cNvSpPr>
            <a:spLocks noGrp="1" noChangeArrowheads="1"/>
          </p:cNvSpPr>
          <p:nvPr>
            <p:ph type="sldNum" sz="quarter" idx="12"/>
          </p:nvPr>
        </p:nvSpPr>
        <p:spPr>
          <a:ln/>
        </p:spPr>
        <p:txBody>
          <a:bodyPr/>
          <a:lstStyle>
            <a:lvl1pPr>
              <a:defRPr/>
            </a:lvl1pPr>
          </a:lstStyle>
          <a:p>
            <a:pPr>
              <a:defRPr/>
            </a:pPr>
            <a:fld id="{7A734A31-8CE2-4399-BDC9-B76EAE36F9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0118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5" name="Rectangle 6"/>
          <p:cNvSpPr>
            <a:spLocks noGrp="1" noChangeArrowheads="1"/>
          </p:cNvSpPr>
          <p:nvPr>
            <p:ph type="sldNum" sz="quarter" idx="12"/>
          </p:nvPr>
        </p:nvSpPr>
        <p:spPr>
          <a:ln/>
        </p:spPr>
        <p:txBody>
          <a:bodyPr/>
          <a:lstStyle>
            <a:lvl1pPr>
              <a:defRPr/>
            </a:lvl1pPr>
          </a:lstStyle>
          <a:p>
            <a:pPr>
              <a:defRPr/>
            </a:pPr>
            <a:fld id="{5AA934E5-D3D6-4D1C-8CB3-3A302345F9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34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4" name="Rectangle 6"/>
          <p:cNvSpPr>
            <a:spLocks noGrp="1" noChangeArrowheads="1"/>
          </p:cNvSpPr>
          <p:nvPr>
            <p:ph type="sldNum" sz="quarter" idx="12"/>
          </p:nvPr>
        </p:nvSpPr>
        <p:spPr>
          <a:ln/>
        </p:spPr>
        <p:txBody>
          <a:bodyPr/>
          <a:lstStyle>
            <a:lvl1pPr>
              <a:defRPr/>
            </a:lvl1pPr>
          </a:lstStyle>
          <a:p>
            <a:pPr>
              <a:defRPr/>
            </a:pPr>
            <a:fld id="{F7DC9EEF-3230-47F2-A100-64038218D0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88759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8865E23E-010B-4393-8802-203AA2F8A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7140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DF0DA614-D769-4550-93C9-4BBBDB4BE3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1207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3BDF22C7-4033-4D2E-976D-0B0248433F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3396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F6CC27F9-1B4E-41E3-ADC6-0E0A376C82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7279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ookmarckVect3"/>
          <p:cNvPicPr>
            <a:picLocks noChangeAspect="1" noChangeArrowheads="1"/>
          </p:cNvPicPr>
          <p:nvPr userDrawn="1"/>
        </p:nvPicPr>
        <p:blipFill>
          <a:blip r:embed="rId2"/>
          <a:srcRect/>
          <a:stretch>
            <a:fillRect/>
          </a:stretch>
        </p:blipFill>
        <p:spPr bwMode="auto">
          <a:xfrm>
            <a:off x="914400" y="0"/>
            <a:ext cx="4579938" cy="1454150"/>
          </a:xfrm>
          <a:prstGeom prst="rect">
            <a:avLst/>
          </a:prstGeom>
          <a:noFill/>
          <a:ln w="9525">
            <a:noFill/>
            <a:miter lim="800000"/>
            <a:headEnd/>
            <a:tailEnd/>
          </a:ln>
        </p:spPr>
      </p:pic>
      <p:sp>
        <p:nvSpPr>
          <p:cNvPr id="5" name="Text Box 8"/>
          <p:cNvSpPr txBox="1">
            <a:spLocks noChangeArrowheads="1"/>
          </p:cNvSpPr>
          <p:nvPr userDrawn="1"/>
        </p:nvSpPr>
        <p:spPr bwMode="auto">
          <a:xfrm>
            <a:off x="5410200" y="0"/>
            <a:ext cx="3733800" cy="366713"/>
          </a:xfrm>
          <a:prstGeom prst="rect">
            <a:avLst/>
          </a:prstGeom>
          <a:solidFill>
            <a:srgbClr val="FF6600"/>
          </a:solidFill>
          <a:ln w="9525">
            <a:noFill/>
            <a:miter lim="800000"/>
            <a:headEnd/>
            <a:tailEnd/>
          </a:ln>
          <a:effectLst/>
        </p:spPr>
        <p:txBody>
          <a:bodyPr>
            <a:spAutoFit/>
          </a:bodyPr>
          <a:lstStyle/>
          <a:p>
            <a:pPr algn="r" fontAlgn="base">
              <a:spcBef>
                <a:spcPct val="50000"/>
              </a:spcBef>
              <a:spcAft>
                <a:spcPct val="0"/>
              </a:spcAft>
              <a:defRPr/>
            </a:pPr>
            <a:r>
              <a:rPr lang="en-US" b="1" dirty="0">
                <a:solidFill>
                  <a:srgbClr val="FFFFFF"/>
                </a:solidFill>
              </a:rPr>
              <a:t>http://www.unesco.org/aids</a:t>
            </a:r>
          </a:p>
        </p:txBody>
      </p:sp>
      <p:sp>
        <p:nvSpPr>
          <p:cNvPr id="6" name="Text Box 9"/>
          <p:cNvSpPr txBox="1">
            <a:spLocks noChangeArrowheads="1"/>
          </p:cNvSpPr>
          <p:nvPr userDrawn="1"/>
        </p:nvSpPr>
        <p:spPr bwMode="auto">
          <a:xfrm>
            <a:off x="5410200" y="355600"/>
            <a:ext cx="3733800" cy="1092200"/>
          </a:xfrm>
          <a:prstGeom prst="rect">
            <a:avLst/>
          </a:prstGeom>
          <a:solidFill>
            <a:srgbClr val="A4B266"/>
          </a:solidFill>
          <a:ln w="9525">
            <a:noFill/>
            <a:miter lim="800000"/>
            <a:headEnd/>
            <a:tailEnd/>
          </a:ln>
          <a:effectLst/>
        </p:spPr>
        <p:txBody>
          <a:bodyPr/>
          <a:lstStyle/>
          <a:p>
            <a:pPr algn="ctr" fontAlgn="base">
              <a:spcBef>
                <a:spcPct val="50000"/>
              </a:spcBef>
              <a:spcAft>
                <a:spcPct val="0"/>
              </a:spcAft>
              <a:defRPr/>
            </a:pPr>
            <a:r>
              <a:rPr lang="en-US" sz="2400" b="1" dirty="0">
                <a:solidFill>
                  <a:srgbClr val="FFFFFF"/>
                </a:solidFill>
              </a:rPr>
              <a:t>International Technical Guidance on Sexuality Education</a:t>
            </a:r>
          </a:p>
        </p:txBody>
      </p:sp>
      <p:pic>
        <p:nvPicPr>
          <p:cNvPr id="7" name="Picture 10" descr="unesco_logo_en_blanc copy2"/>
          <p:cNvPicPr>
            <a:picLocks noChangeAspect="1" noChangeArrowheads="1"/>
          </p:cNvPicPr>
          <p:nvPr userDrawn="1"/>
        </p:nvPicPr>
        <p:blipFill>
          <a:blip r:embed="rId3"/>
          <a:srcRect/>
          <a:stretch>
            <a:fillRect/>
          </a:stretch>
        </p:blipFill>
        <p:spPr bwMode="auto">
          <a:xfrm>
            <a:off x="0" y="0"/>
            <a:ext cx="931863" cy="1457325"/>
          </a:xfrm>
          <a:prstGeom prst="rect">
            <a:avLst/>
          </a:prstGeom>
          <a:noFill/>
          <a:ln w="9525">
            <a:noFill/>
            <a:miter lim="800000"/>
            <a:headEnd/>
            <a:tailEnd/>
          </a:ln>
        </p:spPr>
      </p:pic>
      <p:sp>
        <p:nvSpPr>
          <p:cNvPr id="8" name="Line 11"/>
          <p:cNvSpPr>
            <a:spLocks noChangeShapeType="1"/>
          </p:cNvSpPr>
          <p:nvPr userDrawn="1"/>
        </p:nvSpPr>
        <p:spPr bwMode="auto">
          <a:xfrm>
            <a:off x="0" y="1462088"/>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9" name="Line 12"/>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
        <p:nvSpPr>
          <p:cNvPr id="4099" name="Rectangle 3"/>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5"/>
          <p:cNvSpPr>
            <a:spLocks noGrp="1" noChangeArrowheads="1"/>
          </p:cNvSpPr>
          <p:nvPr>
            <p:ph type="dt" sz="half" idx="10"/>
          </p:nvPr>
        </p:nvSpPr>
        <p:spPr/>
        <p:txBody>
          <a:bodyPr/>
          <a:lstStyle>
            <a:lvl1pPr>
              <a:defRPr/>
            </a:lvl1pPr>
          </a:lstStyle>
          <a:p>
            <a:pPr>
              <a:defRPr/>
            </a:pPr>
            <a:r>
              <a:rPr lang="en-US" dirty="0">
                <a:solidFill>
                  <a:srgbClr val="000000"/>
                </a:solidFill>
              </a:rPr>
              <a:t>1 April 2007</a:t>
            </a:r>
          </a:p>
        </p:txBody>
      </p:sp>
      <p:sp>
        <p:nvSpPr>
          <p:cNvPr id="11" name="Rectangle 6"/>
          <p:cNvSpPr>
            <a:spLocks noGrp="1" noChangeArrowheads="1"/>
          </p:cNvSpPr>
          <p:nvPr>
            <p:ph type="ftr" sz="quarter" idx="11"/>
          </p:nvPr>
        </p:nvSpPr>
        <p:spPr>
          <a:xfrm>
            <a:off x="2590800" y="6245225"/>
            <a:ext cx="4038600" cy="476250"/>
          </a:xfrm>
        </p:spPr>
        <p:txBody>
          <a:bodyPr/>
          <a:lstStyle>
            <a:lvl1pPr>
              <a:defRPr/>
            </a:lvl1pPr>
          </a:lstStyle>
          <a:p>
            <a:pPr>
              <a:defRPr/>
            </a:pPr>
            <a:r>
              <a:rPr lang="en-US" dirty="0">
                <a:solidFill>
                  <a:srgbClr val="000000"/>
                </a:solidFill>
              </a:rPr>
              <a:t>UNESCO HIV and AIDS Focal Points</a:t>
            </a:r>
          </a:p>
        </p:txBody>
      </p:sp>
      <p:sp>
        <p:nvSpPr>
          <p:cNvPr id="12" name="Rectangle 7"/>
          <p:cNvSpPr>
            <a:spLocks noGrp="1" noChangeArrowheads="1"/>
          </p:cNvSpPr>
          <p:nvPr>
            <p:ph type="sldNum" sz="quarter" idx="12"/>
          </p:nvPr>
        </p:nvSpPr>
        <p:spPr/>
        <p:txBody>
          <a:bodyPr/>
          <a:lstStyle>
            <a:lvl1pPr>
              <a:defRPr/>
            </a:lvl1pPr>
          </a:lstStyle>
          <a:p>
            <a:pPr>
              <a:defRPr/>
            </a:pPr>
            <a:fld id="{AB06B876-B322-4ABC-8F3B-FBC1B4B22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575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0EE9F-FDFA-4653-B2B9-B52951B9C7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360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cs typeface="Arial" charset="0"/>
              </a:defRPr>
            </a:lvl1pPr>
          </a:lstStyle>
          <a:p>
            <a:pPr>
              <a:defRPr/>
            </a:pPr>
            <a:fld id="{9A8896E3-BF32-45BA-893E-3DAF88B70B82}" type="datetime1">
              <a:rPr lang="en-US"/>
              <a:pPr>
                <a:defRPr/>
              </a:pPr>
              <a:t>7/11/2014</a:t>
            </a:fld>
            <a:endParaRPr lang="fr-FR" dirty="0"/>
          </a:p>
        </p:txBody>
      </p:sp>
      <p:sp>
        <p:nvSpPr>
          <p:cNvPr id="6"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3CE09B96-643C-4AC3-B1B3-A76039C57F8A}" type="slidenum">
              <a:rPr lang="fr-FR"/>
              <a:pPr>
                <a:defRPr/>
              </a:pPr>
              <a:t>‹#›</a:t>
            </a:fld>
            <a:endParaRPr lang="fr-FR" dirty="0"/>
          </a:p>
        </p:txBody>
      </p:sp>
    </p:spTree>
    <p:extLst>
      <p:ext uri="{BB962C8B-B14F-4D97-AF65-F5344CB8AC3E}">
        <p14:creationId xmlns:p14="http://schemas.microsoft.com/office/powerpoint/2010/main" val="2556881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2A4A4F99-49C1-4DE5-9AAC-BC24AFD32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3576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BCA027BF-6E8F-457A-A13D-6F197DC29A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75880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9" name="Rectangle 6"/>
          <p:cNvSpPr>
            <a:spLocks noGrp="1" noChangeArrowheads="1"/>
          </p:cNvSpPr>
          <p:nvPr>
            <p:ph type="sldNum" sz="quarter" idx="12"/>
          </p:nvPr>
        </p:nvSpPr>
        <p:spPr>
          <a:ln/>
        </p:spPr>
        <p:txBody>
          <a:bodyPr/>
          <a:lstStyle>
            <a:lvl1pPr>
              <a:defRPr/>
            </a:lvl1pPr>
          </a:lstStyle>
          <a:p>
            <a:pPr>
              <a:defRPr/>
            </a:pPr>
            <a:fld id="{7A734A31-8CE2-4399-BDC9-B76EAE36F9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850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5" name="Rectangle 6"/>
          <p:cNvSpPr>
            <a:spLocks noGrp="1" noChangeArrowheads="1"/>
          </p:cNvSpPr>
          <p:nvPr>
            <p:ph type="sldNum" sz="quarter" idx="12"/>
          </p:nvPr>
        </p:nvSpPr>
        <p:spPr>
          <a:ln/>
        </p:spPr>
        <p:txBody>
          <a:bodyPr/>
          <a:lstStyle>
            <a:lvl1pPr>
              <a:defRPr/>
            </a:lvl1pPr>
          </a:lstStyle>
          <a:p>
            <a:pPr>
              <a:defRPr/>
            </a:pPr>
            <a:fld id="{5AA934E5-D3D6-4D1C-8CB3-3A302345F9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78323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4" name="Rectangle 6"/>
          <p:cNvSpPr>
            <a:spLocks noGrp="1" noChangeArrowheads="1"/>
          </p:cNvSpPr>
          <p:nvPr>
            <p:ph type="sldNum" sz="quarter" idx="12"/>
          </p:nvPr>
        </p:nvSpPr>
        <p:spPr>
          <a:ln/>
        </p:spPr>
        <p:txBody>
          <a:bodyPr/>
          <a:lstStyle>
            <a:lvl1pPr>
              <a:defRPr/>
            </a:lvl1pPr>
          </a:lstStyle>
          <a:p>
            <a:pPr>
              <a:defRPr/>
            </a:pPr>
            <a:fld id="{F7DC9EEF-3230-47F2-A100-64038218D0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0301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8865E23E-010B-4393-8802-203AA2F8A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2352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7" name="Rectangle 6"/>
          <p:cNvSpPr>
            <a:spLocks noGrp="1" noChangeArrowheads="1"/>
          </p:cNvSpPr>
          <p:nvPr>
            <p:ph type="sldNum" sz="quarter" idx="12"/>
          </p:nvPr>
        </p:nvSpPr>
        <p:spPr>
          <a:ln/>
        </p:spPr>
        <p:txBody>
          <a:bodyPr/>
          <a:lstStyle>
            <a:lvl1pPr>
              <a:defRPr/>
            </a:lvl1pPr>
          </a:lstStyle>
          <a:p>
            <a:pPr>
              <a:defRPr/>
            </a:pPr>
            <a:fld id="{DF0DA614-D769-4550-93C9-4BBBDB4BE3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8243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3BDF22C7-4033-4D2E-976D-0B0248433F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7202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000000"/>
                </a:solidFill>
              </a:rPr>
              <a:t>1 April 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UNESCO HIV and AIDS Focal Points</a:t>
            </a:r>
          </a:p>
        </p:txBody>
      </p:sp>
      <p:sp>
        <p:nvSpPr>
          <p:cNvPr id="6" name="Rectangle 6"/>
          <p:cNvSpPr>
            <a:spLocks noGrp="1" noChangeArrowheads="1"/>
          </p:cNvSpPr>
          <p:nvPr>
            <p:ph type="sldNum" sz="quarter" idx="12"/>
          </p:nvPr>
        </p:nvSpPr>
        <p:spPr>
          <a:ln/>
        </p:spPr>
        <p:txBody>
          <a:bodyPr/>
          <a:lstStyle>
            <a:lvl1pPr>
              <a:defRPr/>
            </a:lvl1pPr>
          </a:lstStyle>
          <a:p>
            <a:pPr>
              <a:defRPr/>
            </a:pPr>
            <a:fld id="{F6CC27F9-1B4E-41E3-ADC6-0E0A376C82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5986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E7F7242-B91B-4671-AD60-CFCEF4D3479C}"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A46CCF6-C9E5-4791-912A-489FDF167910}"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207926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cs typeface="Arial" charset="0"/>
              </a:defRPr>
            </a:lvl1pPr>
          </a:lstStyle>
          <a:p>
            <a:pPr>
              <a:defRPr/>
            </a:pPr>
            <a:fld id="{F59A0387-465E-4BB5-8219-9DAC262655B1}" type="datetime1">
              <a:rPr lang="en-US"/>
              <a:pPr>
                <a:defRPr/>
              </a:pPr>
              <a:t>7/11/2014</a:t>
            </a:fld>
            <a:endParaRPr lang="fr-FR" dirty="0"/>
          </a:p>
        </p:txBody>
      </p:sp>
      <p:sp>
        <p:nvSpPr>
          <p:cNvPr id="6" name="Espace réservé du pied de page 4"/>
          <p:cNvSpPr>
            <a:spLocks noGrp="1"/>
          </p:cNvSpPr>
          <p:nvPr>
            <p:ph type="ftr" sz="quarter" idx="11"/>
          </p:nvPr>
        </p:nvSpPr>
        <p:spPr/>
        <p:txBody>
          <a:bodyPr/>
          <a:lstStyle>
            <a:lvl1pPr defTabSz="914400">
              <a:defRPr>
                <a:cs typeface="Arial" charset="0"/>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defTabSz="914400">
              <a:defRPr>
                <a:cs typeface="Arial" charset="0"/>
              </a:defRPr>
            </a:lvl1pPr>
          </a:lstStyle>
          <a:p>
            <a:pPr>
              <a:defRPr/>
            </a:pPr>
            <a:fld id="{37636DB3-D8EA-4EC9-8DB3-B3546DA31EEF}" type="slidenum">
              <a:rPr lang="fr-FR"/>
              <a:pPr>
                <a:defRPr/>
              </a:pPr>
              <a:t>‹#›</a:t>
            </a:fld>
            <a:endParaRPr lang="fr-FR" dirty="0"/>
          </a:p>
        </p:txBody>
      </p:sp>
    </p:spTree>
    <p:extLst>
      <p:ext uri="{BB962C8B-B14F-4D97-AF65-F5344CB8AC3E}">
        <p14:creationId xmlns:p14="http://schemas.microsoft.com/office/powerpoint/2010/main" val="226550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A1509AF-8DED-4FF4-84AA-25C31C81C2F8}"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9D39D09-FA47-4A77-820C-8D3760BA29DE}"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42829614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0EE18D9-342D-4F50-A556-DA7D905A4039}"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BE91E62-2700-4E3A-BEF3-B1FDBDD04476}"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21881585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F8CCCFF-C276-4511-9875-B6A04EF00172}"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BDB6CC5-08F7-41B8-8AED-BFDF017BD869}"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23545490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4EFAFD3-0BC7-492D-948B-C77D1389DE6B}"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985C8A7D-204A-4DB2-AB14-10B5A0BB242D}"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4023168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A3B20F6-9CFB-4A46-BD4D-F7A0A29DCC0E}"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7B310D9D-1C8F-4410-8338-D893EF7349C1}"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1254779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F32ABD5-F845-41DB-88CA-5868EFBAD7A1}"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3371DE27-9653-456F-809D-17E6F71C43A7}"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23205841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ECD108F-B2DC-47DD-871F-0C0830AB456C}"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3B17D2B-3398-449F-AD3B-0796337CEE5C}"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16300732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4C8ECE4-953D-405D-8664-4A63DCAF51BD}"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CDE8CCF-70B0-41EF-85BC-5DAD2E62B788}"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2947690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97424F9-D9E4-444D-8AB9-AB774851338C}"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B441FE0-4748-4D18-A13F-5A135BF89052}"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4194394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75B5867-DB93-4B49-9E52-F09A7563CE2D}" type="datetimeFigureOut">
              <a:rPr lang="fr-FR">
                <a:solidFill>
                  <a:srgbClr val="F8F8F8">
                    <a:tint val="75000"/>
                  </a:srgbClr>
                </a:solidFill>
              </a:rPr>
              <a:pPr>
                <a:defRPr/>
              </a:pPr>
              <a:t>11/07/2014</a:t>
            </a:fld>
            <a:endParaRPr lang="fr-FR" dirty="0">
              <a:solidFill>
                <a:srgbClr val="F8F8F8">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srgbClr val="F8F8F8">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820DD71-6ED9-454D-BCA2-FEC67227D48C}" type="slidenum">
              <a:rPr lang="fr-FR">
                <a:solidFill>
                  <a:srgbClr val="F8F8F8">
                    <a:tint val="75000"/>
                  </a:srgbClr>
                </a:solidFill>
              </a:rPr>
              <a:pPr>
                <a:defRPr/>
              </a:pPr>
              <a:t>‹#›</a:t>
            </a:fld>
            <a:endParaRPr lang="fr-FR" dirty="0">
              <a:solidFill>
                <a:srgbClr val="F8F8F8">
                  <a:tint val="75000"/>
                </a:srgbClr>
              </a:solidFill>
            </a:endParaRPr>
          </a:p>
        </p:txBody>
      </p:sp>
    </p:spTree>
    <p:extLst>
      <p:ext uri="{BB962C8B-B14F-4D97-AF65-F5344CB8AC3E}">
        <p14:creationId xmlns:p14="http://schemas.microsoft.com/office/powerpoint/2010/main" val="120114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srgbClr val="F8F8F8">
                    <a:tint val="75000"/>
                  </a:srgbClr>
                </a:solidFill>
                <a:latin typeface="+mn-lt"/>
                <a:cs typeface="+mn-cs"/>
              </a:defRPr>
            </a:lvl1pPr>
          </a:lstStyle>
          <a:p>
            <a:pPr>
              <a:defRPr/>
            </a:pPr>
            <a:fld id="{E12E877D-CF24-4DC1-A7A9-D50CC1BDD69F}" type="datetime1">
              <a:rPr lang="en-US"/>
              <a:pPr>
                <a:defRPr/>
              </a:pPr>
              <a:t>7/11/2014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srgbClr val="F8F8F8">
                    <a:tint val="75000"/>
                  </a:srgb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srgbClr val="F8F8F8">
                    <a:tint val="75000"/>
                  </a:srgbClr>
                </a:solidFill>
                <a:latin typeface="+mn-lt"/>
                <a:cs typeface="+mn-cs"/>
              </a:defRPr>
            </a:lvl1pPr>
          </a:lstStyle>
          <a:p>
            <a:pPr>
              <a:defRPr/>
            </a:pPr>
            <a:fld id="{EC42EF72-EAF1-4B93-9963-276750570D5C}" type="slidenum">
              <a:rPr lang="fr-FR"/>
              <a:pPr>
                <a:defRPr/>
              </a:pPr>
              <a:t>‹#›</a:t>
            </a:fld>
            <a:endParaRPr lang="fr-FR" dirty="0"/>
          </a:p>
        </p:txBody>
      </p:sp>
    </p:spTree>
    <p:extLst>
      <p:ext uri="{BB962C8B-B14F-4D97-AF65-F5344CB8AC3E}">
        <p14:creationId xmlns:p14="http://schemas.microsoft.com/office/powerpoint/2010/main" val="138573169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229600" cy="1435100"/>
          </a:xfrm>
          <a:prstGeom prst="rect">
            <a:avLst/>
          </a:prstGeom>
          <a:solidFill>
            <a:srgbClr val="A4B2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dirty="0">
                <a:solidFill>
                  <a:srgbClr val="000000"/>
                </a:solidFill>
              </a:rPr>
              <a:t>1 April 2007</a:t>
            </a:r>
          </a:p>
        </p:txBody>
      </p:sp>
      <p:sp>
        <p:nvSpPr>
          <p:cNvPr id="3077"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UNESCO HIV and AIDS Focal Points</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6991F83-764D-49A7-8864-37FB78B7689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3079" name="Line 7"/>
          <p:cNvSpPr>
            <a:spLocks noChangeShapeType="1"/>
          </p:cNvSpPr>
          <p:nvPr userDrawn="1"/>
        </p:nvSpPr>
        <p:spPr bwMode="auto">
          <a:xfrm>
            <a:off x="0" y="14478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pic>
        <p:nvPicPr>
          <p:cNvPr id="1032" name="Picture 8" descr="unesco_logo_en_blanc copy2"/>
          <p:cNvPicPr>
            <a:picLocks noChangeAspect="1" noChangeArrowheads="1"/>
          </p:cNvPicPr>
          <p:nvPr userDrawn="1"/>
        </p:nvPicPr>
        <p:blipFill>
          <a:blip r:embed="rId13"/>
          <a:srcRect/>
          <a:stretch>
            <a:fillRect/>
          </a:stretch>
        </p:blipFill>
        <p:spPr bwMode="auto">
          <a:xfrm>
            <a:off x="0" y="0"/>
            <a:ext cx="919163" cy="1435100"/>
          </a:xfrm>
          <a:prstGeom prst="rect">
            <a:avLst/>
          </a:prstGeom>
          <a:noFill/>
          <a:ln w="9525">
            <a:noFill/>
            <a:miter lim="800000"/>
            <a:headEnd/>
            <a:tailEnd/>
          </a:ln>
        </p:spPr>
      </p:pic>
      <p:sp>
        <p:nvSpPr>
          <p:cNvPr id="3081" name="Line 9"/>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24890101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229600" cy="1435100"/>
          </a:xfrm>
          <a:prstGeom prst="rect">
            <a:avLst/>
          </a:prstGeom>
          <a:solidFill>
            <a:srgbClr val="A4B2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dirty="0">
                <a:solidFill>
                  <a:srgbClr val="000000"/>
                </a:solidFill>
              </a:rPr>
              <a:t>1 April 2007</a:t>
            </a:r>
          </a:p>
        </p:txBody>
      </p:sp>
      <p:sp>
        <p:nvSpPr>
          <p:cNvPr id="3077"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UNESCO HIV and AIDS Focal Points</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6991F83-764D-49A7-8864-37FB78B7689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3079" name="Line 7"/>
          <p:cNvSpPr>
            <a:spLocks noChangeShapeType="1"/>
          </p:cNvSpPr>
          <p:nvPr userDrawn="1"/>
        </p:nvSpPr>
        <p:spPr bwMode="auto">
          <a:xfrm>
            <a:off x="0" y="14478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pic>
        <p:nvPicPr>
          <p:cNvPr id="1032" name="Picture 8" descr="unesco_logo_en_blanc copy2"/>
          <p:cNvPicPr>
            <a:picLocks noChangeAspect="1" noChangeArrowheads="1"/>
          </p:cNvPicPr>
          <p:nvPr userDrawn="1"/>
        </p:nvPicPr>
        <p:blipFill>
          <a:blip r:embed="rId13"/>
          <a:srcRect/>
          <a:stretch>
            <a:fillRect/>
          </a:stretch>
        </p:blipFill>
        <p:spPr bwMode="auto">
          <a:xfrm>
            <a:off x="0" y="0"/>
            <a:ext cx="919163" cy="1435100"/>
          </a:xfrm>
          <a:prstGeom prst="rect">
            <a:avLst/>
          </a:prstGeom>
          <a:noFill/>
          <a:ln w="9525">
            <a:noFill/>
            <a:miter lim="800000"/>
            <a:headEnd/>
            <a:tailEnd/>
          </a:ln>
        </p:spPr>
      </p:pic>
      <p:sp>
        <p:nvSpPr>
          <p:cNvPr id="3081" name="Line 9"/>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3283476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7760F14-FC19-4E42-8028-CFAA3E61F927}"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663147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7760F14-FC19-4E42-8028-CFAA3E61F927}"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6292523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229600" cy="1435100"/>
          </a:xfrm>
          <a:prstGeom prst="rect">
            <a:avLst/>
          </a:prstGeom>
          <a:solidFill>
            <a:srgbClr val="A4B2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dirty="0">
                <a:solidFill>
                  <a:srgbClr val="000000"/>
                </a:solidFill>
              </a:rPr>
              <a:t>1 April 2007</a:t>
            </a:r>
          </a:p>
        </p:txBody>
      </p:sp>
      <p:sp>
        <p:nvSpPr>
          <p:cNvPr id="3077"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UNESCO HIV and AIDS Focal Points</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6991F83-764D-49A7-8864-37FB78B7689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3079" name="Line 7"/>
          <p:cNvSpPr>
            <a:spLocks noChangeShapeType="1"/>
          </p:cNvSpPr>
          <p:nvPr userDrawn="1"/>
        </p:nvSpPr>
        <p:spPr bwMode="auto">
          <a:xfrm>
            <a:off x="0" y="14478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pic>
        <p:nvPicPr>
          <p:cNvPr id="1032" name="Picture 8" descr="unesco_logo_en_blanc copy2"/>
          <p:cNvPicPr>
            <a:picLocks noChangeAspect="1" noChangeArrowheads="1"/>
          </p:cNvPicPr>
          <p:nvPr userDrawn="1"/>
        </p:nvPicPr>
        <p:blipFill>
          <a:blip r:embed="rId13"/>
          <a:srcRect/>
          <a:stretch>
            <a:fillRect/>
          </a:stretch>
        </p:blipFill>
        <p:spPr bwMode="auto">
          <a:xfrm>
            <a:off x="0" y="0"/>
            <a:ext cx="919163" cy="1435100"/>
          </a:xfrm>
          <a:prstGeom prst="rect">
            <a:avLst/>
          </a:prstGeom>
          <a:noFill/>
          <a:ln w="9525">
            <a:noFill/>
            <a:miter lim="800000"/>
            <a:headEnd/>
            <a:tailEnd/>
          </a:ln>
        </p:spPr>
      </p:pic>
      <p:sp>
        <p:nvSpPr>
          <p:cNvPr id="3081" name="Line 9"/>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239221831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229600" cy="1435100"/>
          </a:xfrm>
          <a:prstGeom prst="rect">
            <a:avLst/>
          </a:prstGeom>
          <a:solidFill>
            <a:srgbClr val="A4B2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dirty="0">
                <a:solidFill>
                  <a:srgbClr val="000000"/>
                </a:solidFill>
              </a:rPr>
              <a:t>1 April 2007</a:t>
            </a:r>
          </a:p>
        </p:txBody>
      </p:sp>
      <p:sp>
        <p:nvSpPr>
          <p:cNvPr id="3077"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UNESCO HIV and AIDS Focal Points</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6991F83-764D-49A7-8864-37FB78B7689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3079" name="Line 7"/>
          <p:cNvSpPr>
            <a:spLocks noChangeShapeType="1"/>
          </p:cNvSpPr>
          <p:nvPr userDrawn="1"/>
        </p:nvSpPr>
        <p:spPr bwMode="auto">
          <a:xfrm>
            <a:off x="0" y="14478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pic>
        <p:nvPicPr>
          <p:cNvPr id="1032" name="Picture 8" descr="unesco_logo_en_blanc copy2"/>
          <p:cNvPicPr>
            <a:picLocks noChangeAspect="1" noChangeArrowheads="1"/>
          </p:cNvPicPr>
          <p:nvPr userDrawn="1"/>
        </p:nvPicPr>
        <p:blipFill>
          <a:blip r:embed="rId13"/>
          <a:srcRect/>
          <a:stretch>
            <a:fillRect/>
          </a:stretch>
        </p:blipFill>
        <p:spPr bwMode="auto">
          <a:xfrm>
            <a:off x="0" y="0"/>
            <a:ext cx="919163" cy="1435100"/>
          </a:xfrm>
          <a:prstGeom prst="rect">
            <a:avLst/>
          </a:prstGeom>
          <a:noFill/>
          <a:ln w="9525">
            <a:noFill/>
            <a:miter lim="800000"/>
            <a:headEnd/>
            <a:tailEnd/>
          </a:ln>
        </p:spPr>
      </p:pic>
      <p:sp>
        <p:nvSpPr>
          <p:cNvPr id="3081" name="Line 9"/>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256653406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53F4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229600" cy="1435100"/>
          </a:xfrm>
          <a:prstGeom prst="rect">
            <a:avLst/>
          </a:prstGeom>
          <a:solidFill>
            <a:srgbClr val="A4B2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dirty="0">
                <a:solidFill>
                  <a:srgbClr val="000000"/>
                </a:solidFill>
              </a:rPr>
              <a:t>1 April 2007</a:t>
            </a:r>
          </a:p>
        </p:txBody>
      </p:sp>
      <p:sp>
        <p:nvSpPr>
          <p:cNvPr id="3077" name="Rectangle 5"/>
          <p:cNvSpPr>
            <a:spLocks noGrp="1" noChangeArrowheads="1"/>
          </p:cNvSpPr>
          <p:nvPr>
            <p:ph type="ftr" sz="quarter" idx="3"/>
          </p:nvPr>
        </p:nvSpPr>
        <p:spPr bwMode="auto">
          <a:xfrm>
            <a:off x="2590800" y="6245225"/>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UNESCO HIV and AIDS Focal Points</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6991F83-764D-49A7-8864-37FB78B7689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3079" name="Line 7"/>
          <p:cNvSpPr>
            <a:spLocks noChangeShapeType="1"/>
          </p:cNvSpPr>
          <p:nvPr userDrawn="1"/>
        </p:nvSpPr>
        <p:spPr bwMode="auto">
          <a:xfrm>
            <a:off x="0" y="14478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pic>
        <p:nvPicPr>
          <p:cNvPr id="1032" name="Picture 8" descr="unesco_logo_en_blanc copy2"/>
          <p:cNvPicPr>
            <a:picLocks noChangeAspect="1" noChangeArrowheads="1"/>
          </p:cNvPicPr>
          <p:nvPr userDrawn="1"/>
        </p:nvPicPr>
        <p:blipFill>
          <a:blip r:embed="rId13"/>
          <a:srcRect/>
          <a:stretch>
            <a:fillRect/>
          </a:stretch>
        </p:blipFill>
        <p:spPr bwMode="auto">
          <a:xfrm>
            <a:off x="0" y="0"/>
            <a:ext cx="919163" cy="1435100"/>
          </a:xfrm>
          <a:prstGeom prst="rect">
            <a:avLst/>
          </a:prstGeom>
          <a:noFill/>
          <a:ln w="9525">
            <a:noFill/>
            <a:miter lim="800000"/>
            <a:headEnd/>
            <a:tailEnd/>
          </a:ln>
        </p:spPr>
      </p:pic>
      <p:sp>
        <p:nvSpPr>
          <p:cNvPr id="3081" name="Line 9"/>
          <p:cNvSpPr>
            <a:spLocks noChangeShapeType="1"/>
          </p:cNvSpPr>
          <p:nvPr userDrawn="1"/>
        </p:nvSpPr>
        <p:spPr bwMode="auto">
          <a:xfrm>
            <a:off x="0" y="6172200"/>
            <a:ext cx="9144000" cy="0"/>
          </a:xfrm>
          <a:prstGeom prst="line">
            <a:avLst/>
          </a:prstGeom>
          <a:noFill/>
          <a:ln w="38100">
            <a:solidFill>
              <a:srgbClr val="FFCC00"/>
            </a:solidFill>
            <a:round/>
            <a:headEnd/>
            <a:tailEnd/>
          </a:ln>
          <a:effectLst/>
        </p:spPr>
        <p:txBody>
          <a:bodyPr/>
          <a:lstStyle/>
          <a:p>
            <a:pPr fontAlgn="base">
              <a:spcBef>
                <a:spcPct val="0"/>
              </a:spcBef>
              <a:spcAft>
                <a:spcPct val="0"/>
              </a:spcAft>
              <a:defRPr/>
            </a:pP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40032064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56AF096A-482B-4BDA-AD84-02DB6A7778B9}" type="datetimeFigureOut">
              <a:rPr lang="fr-FR">
                <a:solidFill>
                  <a:srgbClr val="F8F8F8">
                    <a:tint val="75000"/>
                  </a:srgbClr>
                </a:solidFill>
              </a:rPr>
              <a:pPr defTabSz="457200">
                <a:defRPr/>
              </a:pPr>
              <a:t>11/07/2014</a:t>
            </a:fld>
            <a:endParaRPr lang="fr-FR" dirty="0">
              <a:solidFill>
                <a:srgbClr val="F8F8F8">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fr-FR" dirty="0">
              <a:solidFill>
                <a:srgbClr val="F8F8F8">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55A334AD-A47B-4DA2-B3F4-3BD499559B82}" type="slidenum">
              <a:rPr lang="fr-FR">
                <a:solidFill>
                  <a:srgbClr val="F8F8F8">
                    <a:tint val="75000"/>
                  </a:srgbClr>
                </a:solidFill>
              </a:rPr>
              <a:pPr defTabSz="457200">
                <a:defRPr/>
              </a:pPr>
              <a:t>‹#›</a:t>
            </a:fld>
            <a:endParaRPr lang="fr-FR" dirty="0">
              <a:solidFill>
                <a:srgbClr val="F8F8F8">
                  <a:tint val="75000"/>
                </a:srgbClr>
              </a:solidFill>
            </a:endParaRPr>
          </a:p>
        </p:txBody>
      </p:sp>
    </p:spTree>
    <p:extLst>
      <p:ext uri="{BB962C8B-B14F-4D97-AF65-F5344CB8AC3E}">
        <p14:creationId xmlns:p14="http://schemas.microsoft.com/office/powerpoint/2010/main" val="3867994246"/>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228600" y="2743200"/>
            <a:ext cx="8763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3600" b="1" dirty="0">
                <a:solidFill>
                  <a:srgbClr val="00B0F0"/>
                </a:solidFill>
                <a:latin typeface="Calibri" pitchFamily="34" charset="0"/>
              </a:rPr>
              <a:t>Puberty Education &amp;</a:t>
            </a:r>
            <a:br>
              <a:rPr lang="en-GB" sz="3600" b="1" dirty="0">
                <a:solidFill>
                  <a:srgbClr val="00B0F0"/>
                </a:solidFill>
                <a:latin typeface="Calibri" pitchFamily="34" charset="0"/>
              </a:rPr>
            </a:br>
            <a:r>
              <a:rPr lang="en-GB" sz="3600" b="1" dirty="0">
                <a:solidFill>
                  <a:srgbClr val="00B0F0"/>
                </a:solidFill>
                <a:latin typeface="Calibri" pitchFamily="34" charset="0"/>
              </a:rPr>
              <a:t>Menstrual Hygiene </a:t>
            </a:r>
            <a:r>
              <a:rPr lang="en-GB" sz="3600" b="1" dirty="0" smtClean="0">
                <a:solidFill>
                  <a:srgbClr val="00B0F0"/>
                </a:solidFill>
                <a:latin typeface="Calibri" pitchFamily="34" charset="0"/>
              </a:rPr>
              <a:t>Management</a:t>
            </a:r>
          </a:p>
          <a:p>
            <a:pPr algn="ctr" eaLnBrk="1" fontAlgn="base" hangingPunct="1">
              <a:spcBef>
                <a:spcPct val="0"/>
              </a:spcBef>
              <a:spcAft>
                <a:spcPct val="0"/>
              </a:spcAft>
            </a:pPr>
            <a:endParaRPr lang="fr-FR" sz="2800" b="1" dirty="0" smtClean="0">
              <a:solidFill>
                <a:srgbClr val="F8F8F8"/>
              </a:solidFill>
              <a:latin typeface="Calibri" pitchFamily="34" charset="0"/>
            </a:endParaRPr>
          </a:p>
          <a:p>
            <a:pPr algn="ctr" eaLnBrk="1" fontAlgn="base" hangingPunct="1">
              <a:spcBef>
                <a:spcPct val="0"/>
              </a:spcBef>
              <a:spcAft>
                <a:spcPct val="0"/>
              </a:spcAft>
            </a:pPr>
            <a:endParaRPr lang="fr-FR" sz="2800" b="1" dirty="0">
              <a:solidFill>
                <a:srgbClr val="F8F8F8"/>
              </a:solidFill>
              <a:latin typeface="Calibri" pitchFamily="34" charset="0"/>
            </a:endParaRPr>
          </a:p>
          <a:p>
            <a:pPr algn="ctr" eaLnBrk="1" fontAlgn="base" hangingPunct="1">
              <a:spcBef>
                <a:spcPct val="0"/>
              </a:spcBef>
              <a:spcAft>
                <a:spcPct val="0"/>
              </a:spcAft>
            </a:pPr>
            <a:r>
              <a:rPr lang="en-GB" sz="2400" i="1" dirty="0" smtClean="0">
                <a:solidFill>
                  <a:srgbClr val="F8F8F8"/>
                </a:solidFill>
                <a:latin typeface="Calibri" pitchFamily="34" charset="0"/>
              </a:rPr>
              <a:t>Booklet #9 IN UNESCO’s series on </a:t>
            </a:r>
          </a:p>
          <a:p>
            <a:pPr algn="ctr" eaLnBrk="1" fontAlgn="base" hangingPunct="1">
              <a:spcBef>
                <a:spcPct val="0"/>
              </a:spcBef>
              <a:spcAft>
                <a:spcPct val="0"/>
              </a:spcAft>
            </a:pPr>
            <a:r>
              <a:rPr lang="en-GB" sz="2400" i="1" dirty="0" smtClean="0">
                <a:solidFill>
                  <a:srgbClr val="F8F8F8"/>
                </a:solidFill>
                <a:latin typeface="Calibri" pitchFamily="34" charset="0"/>
              </a:rPr>
              <a:t>Good Policy and Practice in Health Education</a:t>
            </a:r>
          </a:p>
        </p:txBody>
      </p:sp>
      <p:sp>
        <p:nvSpPr>
          <p:cNvPr id="15366" name="Text Box 10"/>
          <p:cNvSpPr txBox="1">
            <a:spLocks noChangeArrowheads="1"/>
          </p:cNvSpPr>
          <p:nvPr/>
        </p:nvSpPr>
        <p:spPr bwMode="auto">
          <a:xfrm>
            <a:off x="0" y="2017713"/>
            <a:ext cx="9144000" cy="366712"/>
          </a:xfrm>
          <a:prstGeom prst="rect">
            <a:avLst/>
          </a:prstGeom>
          <a:solidFill>
            <a:schemeClr val="hlink"/>
          </a:solidFill>
          <a:ln w="9525">
            <a:noFill/>
            <a:miter lim="800000"/>
            <a:headEnd/>
            <a:tailEnd/>
          </a:ln>
        </p:spPr>
        <p:txBody>
          <a:bodyPr>
            <a:spAutoFit/>
          </a:bodyPr>
          <a:lstStyle/>
          <a:p>
            <a:pPr fontAlgn="base">
              <a:spcBef>
                <a:spcPct val="0"/>
              </a:spcBef>
              <a:spcAft>
                <a:spcPct val="0"/>
              </a:spcAft>
              <a:defRPr/>
            </a:pPr>
            <a:endParaRPr lang="en-US" dirty="0">
              <a:solidFill>
                <a:srgbClr val="F8F8F8"/>
              </a:solidFill>
              <a:latin typeface="Arial" charset="0"/>
              <a:cs typeface="Arial" charset="0"/>
            </a:endParaRPr>
          </a:p>
        </p:txBody>
      </p:sp>
      <p:pic>
        <p:nvPicPr>
          <p:cNvPr id="5" name="Picture 7" descr="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682"/>
            <a:ext cx="7848600" cy="14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 y="160338"/>
            <a:ext cx="11763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887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GB" sz="3600" b="1" dirty="0">
                <a:solidFill>
                  <a:srgbClr val="00B0F0"/>
                </a:solidFill>
                <a:latin typeface="Calibri" pitchFamily="34" charset="0"/>
                <a:ea typeface="+mn-ea"/>
                <a:cs typeface="Arial" charset="0"/>
              </a:rPr>
              <a:t>Teaching and Learning (Individual)</a:t>
            </a:r>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r>
              <a:rPr lang="en-GB" dirty="0" smtClean="0"/>
              <a:t>Puberty </a:t>
            </a:r>
            <a:r>
              <a:rPr lang="en-GB" dirty="0"/>
              <a:t>should not be taught in </a:t>
            </a:r>
            <a:r>
              <a:rPr lang="en-GB" dirty="0" smtClean="0"/>
              <a:t>isolation. </a:t>
            </a:r>
          </a:p>
          <a:p>
            <a:pPr marL="0" indent="0" algn="ctr">
              <a:buNone/>
            </a:pPr>
            <a:endParaRPr lang="en-GB" sz="1000" dirty="0" smtClean="0"/>
          </a:p>
          <a:p>
            <a:pPr marL="0" indent="0" algn="ctr">
              <a:buNone/>
            </a:pPr>
            <a:r>
              <a:rPr lang="en-GB" dirty="0" smtClean="0"/>
              <a:t>It </a:t>
            </a:r>
            <a:r>
              <a:rPr lang="en-GB" dirty="0"/>
              <a:t>should be delivered through an </a:t>
            </a:r>
            <a:r>
              <a:rPr lang="en-GB" dirty="0" smtClean="0"/>
              <a:t>age- appropriate and skills-based curriculum.</a:t>
            </a:r>
          </a:p>
          <a:p>
            <a:pPr marL="0" indent="0" algn="ctr">
              <a:buNone/>
            </a:pPr>
            <a:endParaRPr lang="en-GB" sz="1000" dirty="0" smtClean="0"/>
          </a:p>
          <a:p>
            <a:pPr marL="0" indent="0" algn="ctr">
              <a:buNone/>
            </a:pPr>
            <a:r>
              <a:rPr lang="en-GB" dirty="0" smtClean="0"/>
              <a:t>It should start </a:t>
            </a:r>
            <a:r>
              <a:rPr lang="en-GB" dirty="0"/>
              <a:t>as early as age five and </a:t>
            </a:r>
            <a:r>
              <a:rPr lang="en-GB" dirty="0" smtClean="0"/>
              <a:t>continue </a:t>
            </a:r>
            <a:r>
              <a:rPr lang="en-GB" dirty="0"/>
              <a:t>into young adulthood. </a:t>
            </a:r>
            <a:endParaRPr lang="en-GB" b="1" dirty="0" smtClean="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91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GB" sz="3600" b="1" dirty="0">
                <a:solidFill>
                  <a:srgbClr val="00B0F0"/>
                </a:solidFill>
                <a:latin typeface="Calibri" pitchFamily="34" charset="0"/>
                <a:ea typeface="+mn-ea"/>
                <a:cs typeface="Arial" charset="0"/>
              </a:rPr>
              <a:t>Teaching and Learning (Social)</a:t>
            </a:r>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a:t>The aim is to develop </a:t>
            </a:r>
            <a:r>
              <a:rPr lang="en-GB" dirty="0" smtClean="0"/>
              <a:t>lifelong, </a:t>
            </a:r>
            <a:r>
              <a:rPr lang="en-GB" dirty="0"/>
              <a:t>health-seeking behaviours, </a:t>
            </a:r>
            <a:r>
              <a:rPr lang="en-GB" dirty="0" smtClean="0"/>
              <a:t>skills to understand </a:t>
            </a:r>
            <a:r>
              <a:rPr lang="en-GB" dirty="0"/>
              <a:t>and </a:t>
            </a:r>
            <a:r>
              <a:rPr lang="en-GB" dirty="0" smtClean="0"/>
              <a:t>support others </a:t>
            </a:r>
            <a:r>
              <a:rPr lang="en-GB" dirty="0"/>
              <a:t>and </a:t>
            </a:r>
            <a:r>
              <a:rPr lang="en-GB" dirty="0" smtClean="0"/>
              <a:t>mitigate </a:t>
            </a:r>
            <a:r>
              <a:rPr lang="en-GB" dirty="0"/>
              <a:t>gender-based violence, teasing, bullying and other anti-social behaviours. </a:t>
            </a:r>
            <a:endParaRPr lang="en-GB" dirty="0" smtClean="0"/>
          </a:p>
          <a:p>
            <a:pPr marL="0" indent="0" algn="ctr">
              <a:buNone/>
            </a:pPr>
            <a:endParaRPr lang="en-GB" sz="1400" dirty="0" smtClean="0"/>
          </a:p>
          <a:p>
            <a:pPr marL="0" indent="0" algn="ctr">
              <a:buNone/>
            </a:pPr>
            <a:r>
              <a:rPr lang="en-GB" dirty="0" smtClean="0"/>
              <a:t>In short, to transform the environment. </a:t>
            </a:r>
          </a:p>
          <a:p>
            <a:pPr marL="0" indent="0" algn="ctr">
              <a:buNone/>
            </a:pPr>
            <a:endParaRPr lang="en-GB" dirty="0"/>
          </a:p>
          <a:p>
            <a:pPr marL="0" indent="0" algn="ctr">
              <a:buNone/>
            </a:pPr>
            <a:endParaRPr lang="en-GB"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5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209" y="3505200"/>
            <a:ext cx="3552792" cy="3352800"/>
          </a:xfrm>
          <a:prstGeom prst="rect">
            <a:avLst/>
          </a:prstGeom>
        </p:spPr>
      </p:pic>
      <p:sp>
        <p:nvSpPr>
          <p:cNvPr id="2" name="Title 1"/>
          <p:cNvSpPr>
            <a:spLocks noGrp="1"/>
          </p:cNvSpPr>
          <p:nvPr>
            <p:ph type="title"/>
          </p:nvPr>
        </p:nvSpPr>
        <p:spPr/>
        <p:txBody>
          <a:bodyPr/>
          <a:lstStyle/>
          <a:p>
            <a:r>
              <a:rPr lang="en-GB" sz="3600" b="1" dirty="0">
                <a:solidFill>
                  <a:srgbClr val="00B0F0"/>
                </a:solidFill>
                <a:latin typeface="Calibri" pitchFamily="34" charset="0"/>
                <a:ea typeface="+mn-ea"/>
                <a:cs typeface="Arial" charset="0"/>
              </a:rPr>
              <a:t>What is in the Book? </a:t>
            </a:r>
          </a:p>
        </p:txBody>
      </p:sp>
      <p:sp>
        <p:nvSpPr>
          <p:cNvPr id="3" name="Content Placeholder 2"/>
          <p:cNvSpPr>
            <a:spLocks noGrp="1"/>
          </p:cNvSpPr>
          <p:nvPr>
            <p:ph idx="1"/>
          </p:nvPr>
        </p:nvSpPr>
        <p:spPr>
          <a:xfrm>
            <a:off x="381000" y="1343025"/>
            <a:ext cx="7848600" cy="5334000"/>
          </a:xfrm>
        </p:spPr>
        <p:txBody>
          <a:bodyPr>
            <a:normAutofit fontScale="77500" lnSpcReduction="20000"/>
          </a:bodyPr>
          <a:lstStyle/>
          <a:p>
            <a:r>
              <a:rPr lang="en-GB" sz="3300" b="1" dirty="0" smtClean="0"/>
              <a:t>Context and Rationale </a:t>
            </a:r>
          </a:p>
          <a:p>
            <a:pPr lvl="1"/>
            <a:r>
              <a:rPr lang="en-GB" sz="3300" dirty="0" smtClean="0"/>
              <a:t>What </a:t>
            </a:r>
            <a:r>
              <a:rPr lang="en-GB" sz="3300" dirty="0"/>
              <a:t>is puberty</a:t>
            </a:r>
          </a:p>
          <a:p>
            <a:pPr lvl="1"/>
            <a:r>
              <a:rPr lang="en-GB" sz="3300" dirty="0" smtClean="0"/>
              <a:t>Why </a:t>
            </a:r>
            <a:r>
              <a:rPr lang="en-GB" sz="3300" dirty="0"/>
              <a:t>ministries of education should get </a:t>
            </a:r>
            <a:r>
              <a:rPr lang="en-GB" sz="3300" dirty="0" smtClean="0"/>
              <a:t>involved</a:t>
            </a:r>
            <a:endParaRPr lang="en-GB" sz="3300" dirty="0"/>
          </a:p>
          <a:p>
            <a:r>
              <a:rPr lang="en-GB" sz="3300" b="1" dirty="0" smtClean="0"/>
              <a:t>Planning for Action</a:t>
            </a:r>
          </a:p>
          <a:p>
            <a:pPr lvl="1"/>
            <a:r>
              <a:rPr lang="en-GB" sz="3300" dirty="0"/>
              <a:t>The characteristics of good quality </a:t>
            </a:r>
            <a:r>
              <a:rPr lang="en-GB" sz="3300" dirty="0" smtClean="0"/>
              <a:t>                  puberty </a:t>
            </a:r>
            <a:r>
              <a:rPr lang="en-GB" sz="3300" dirty="0"/>
              <a:t>education</a:t>
            </a:r>
          </a:p>
          <a:p>
            <a:pPr lvl="1"/>
            <a:r>
              <a:rPr lang="en-GB" sz="3300" dirty="0" smtClean="0"/>
              <a:t>Good </a:t>
            </a:r>
            <a:r>
              <a:rPr lang="en-GB" sz="3300" dirty="0"/>
              <a:t>practices in menstrual </a:t>
            </a:r>
            <a:r>
              <a:rPr lang="en-GB" sz="3300" dirty="0" smtClean="0"/>
              <a:t>                             hygiene management</a:t>
            </a:r>
          </a:p>
          <a:p>
            <a:pPr lvl="1"/>
            <a:r>
              <a:rPr lang="en-US" sz="3300" dirty="0" smtClean="0"/>
              <a:t>Key issues for programme                       development</a:t>
            </a:r>
            <a:endParaRPr lang="en-GB" sz="3300" dirty="0"/>
          </a:p>
          <a:p>
            <a:r>
              <a:rPr lang="en-GB" sz="3300" b="1" dirty="0" smtClean="0"/>
              <a:t>Implementation and Sustainability </a:t>
            </a:r>
          </a:p>
          <a:p>
            <a:pPr lvl="1"/>
            <a:r>
              <a:rPr lang="en-GB" sz="3300" dirty="0" smtClean="0"/>
              <a:t>Teacher </a:t>
            </a:r>
            <a:r>
              <a:rPr lang="en-GB" sz="3300" dirty="0"/>
              <a:t>training </a:t>
            </a:r>
            <a:endParaRPr lang="en-GB" sz="3300" dirty="0" smtClean="0"/>
          </a:p>
          <a:p>
            <a:pPr lvl="1"/>
            <a:r>
              <a:rPr lang="en-GB" sz="3300" dirty="0" smtClean="0"/>
              <a:t>Partnerships </a:t>
            </a:r>
          </a:p>
          <a:p>
            <a:pPr lvl="1"/>
            <a:r>
              <a:rPr lang="en-GB" sz="3300" dirty="0" smtClean="0"/>
              <a:t>Monitoring and Evaluation </a:t>
            </a:r>
            <a:endParaRPr lang="en-GB" sz="3300" dirty="0"/>
          </a:p>
          <a:p>
            <a:endParaRPr lang="en-GB" dirty="0"/>
          </a:p>
        </p:txBody>
      </p:sp>
      <p:pic>
        <p:nvPicPr>
          <p:cNvPr id="4" name="Image 3" descr="unesco_logo_en_0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62800" y="6590268"/>
            <a:ext cx="1981200" cy="246221"/>
          </a:xfrm>
          <a:prstGeom prst="rect">
            <a:avLst/>
          </a:prstGeom>
          <a:noFill/>
        </p:spPr>
        <p:txBody>
          <a:bodyPr wrap="square" rtlCol="0">
            <a:spAutoFit/>
          </a:bodyPr>
          <a:lstStyle/>
          <a:p>
            <a:r>
              <a:rPr lang="en-GB" sz="1000" dirty="0"/>
              <a:t>© shutterstock/Nolte Lourens</a:t>
            </a:r>
          </a:p>
        </p:txBody>
      </p:sp>
    </p:spTree>
    <p:extLst>
      <p:ext uri="{BB962C8B-B14F-4D97-AF65-F5344CB8AC3E}">
        <p14:creationId xmlns:p14="http://schemas.microsoft.com/office/powerpoint/2010/main" val="130749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74638"/>
            <a:ext cx="7366000" cy="1143000"/>
          </a:xfrm>
        </p:spPr>
        <p:txBody>
          <a:bodyPr/>
          <a:lstStyle/>
          <a:p>
            <a:r>
              <a:rPr lang="en-US" sz="3600" b="1" dirty="0" smtClean="0">
                <a:solidFill>
                  <a:srgbClr val="00B0F0"/>
                </a:solidFill>
                <a:latin typeface="Calibri" pitchFamily="34" charset="0"/>
                <a:ea typeface="+mn-ea"/>
                <a:cs typeface="Arial" charset="0"/>
              </a:rPr>
              <a:t>What </a:t>
            </a:r>
            <a:r>
              <a:rPr lang="en-US" sz="3600" b="1" dirty="0">
                <a:solidFill>
                  <a:srgbClr val="00B0F0"/>
                </a:solidFill>
                <a:latin typeface="Calibri" pitchFamily="34" charset="0"/>
                <a:ea typeface="+mn-ea"/>
                <a:cs typeface="Arial" charset="0"/>
              </a:rPr>
              <a:t>c</a:t>
            </a:r>
            <a:r>
              <a:rPr lang="en-US" sz="3600" b="1" dirty="0" smtClean="0">
                <a:solidFill>
                  <a:srgbClr val="00B0F0"/>
                </a:solidFill>
                <a:latin typeface="Calibri" pitchFamily="34" charset="0"/>
                <a:ea typeface="+mn-ea"/>
                <a:cs typeface="Arial" charset="0"/>
              </a:rPr>
              <a:t>an </a:t>
            </a:r>
            <a:r>
              <a:rPr lang="en-US" sz="3600" b="1" dirty="0">
                <a:solidFill>
                  <a:srgbClr val="00B0F0"/>
                </a:solidFill>
                <a:latin typeface="Calibri" pitchFamily="34" charset="0"/>
                <a:ea typeface="+mn-ea"/>
                <a:cs typeface="Arial" charset="0"/>
              </a:rPr>
              <a:t>t</a:t>
            </a:r>
            <a:r>
              <a:rPr lang="en-US" sz="3600" b="1" dirty="0" smtClean="0">
                <a:solidFill>
                  <a:srgbClr val="00B0F0"/>
                </a:solidFill>
                <a:latin typeface="Calibri" pitchFamily="34" charset="0"/>
                <a:ea typeface="+mn-ea"/>
                <a:cs typeface="Arial" charset="0"/>
              </a:rPr>
              <a:t>he Education Sector do?</a:t>
            </a:r>
            <a:endParaRPr lang="en-GB" sz="3600" b="1" dirty="0">
              <a:solidFill>
                <a:srgbClr val="00B0F0"/>
              </a:solidFill>
              <a:latin typeface="Calibri" pitchFamily="34" charset="0"/>
              <a:ea typeface="+mn-ea"/>
              <a:cs typeface="Arial" charset="0"/>
            </a:endParaRPr>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33600" y="1230286"/>
            <a:ext cx="5244585" cy="522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0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GB" sz="3600" b="1" dirty="0">
                <a:solidFill>
                  <a:srgbClr val="00B0F0"/>
                </a:solidFill>
                <a:latin typeface="Calibri" pitchFamily="34" charset="0"/>
                <a:ea typeface="+mn-ea"/>
                <a:cs typeface="Arial" charset="0"/>
              </a:rPr>
              <a:t>What are the Main Messages?</a:t>
            </a:r>
          </a:p>
        </p:txBody>
      </p:sp>
      <p:sp>
        <p:nvSpPr>
          <p:cNvPr id="3" name="Content Placeholder 2"/>
          <p:cNvSpPr>
            <a:spLocks noGrp="1"/>
          </p:cNvSpPr>
          <p:nvPr>
            <p:ph idx="1"/>
          </p:nvPr>
        </p:nvSpPr>
        <p:spPr>
          <a:xfrm>
            <a:off x="457200" y="1371600"/>
            <a:ext cx="8229600" cy="5181600"/>
          </a:xfrm>
        </p:spPr>
        <p:txBody>
          <a:bodyPr/>
          <a:lstStyle/>
          <a:p>
            <a:pPr marL="0" indent="0" algn="ctr">
              <a:buNone/>
            </a:pPr>
            <a:r>
              <a:rPr lang="en-GB" sz="3600" b="1" dirty="0" smtClean="0"/>
              <a:t>1</a:t>
            </a:r>
            <a:r>
              <a:rPr lang="en-GB" sz="3600" b="1" dirty="0"/>
              <a:t>. Educate all learners about </a:t>
            </a:r>
            <a:r>
              <a:rPr lang="en-GB" sz="3600" b="1" dirty="0" smtClean="0"/>
              <a:t>puberty</a:t>
            </a:r>
          </a:p>
          <a:p>
            <a:pPr marL="0" indent="0" algn="ctr">
              <a:buNone/>
            </a:pPr>
            <a:endParaRPr lang="en-US" sz="2400" dirty="0" smtClean="0"/>
          </a:p>
          <a:p>
            <a:pPr marL="0" indent="0">
              <a:buNone/>
            </a:pPr>
            <a:r>
              <a:rPr lang="en-US" sz="2400" dirty="0"/>
              <a:t>Provide them with a skills-based health education that develops their </a:t>
            </a:r>
            <a:r>
              <a:rPr lang="en-US" sz="2400" b="1" dirty="0"/>
              <a:t>knowledge</a:t>
            </a:r>
            <a:r>
              <a:rPr lang="en-US" sz="2400" dirty="0"/>
              <a:t>, </a:t>
            </a:r>
            <a:r>
              <a:rPr lang="en-US" sz="2400" b="1" dirty="0"/>
              <a:t>attitudes</a:t>
            </a:r>
            <a:r>
              <a:rPr lang="en-US" sz="2400" dirty="0"/>
              <a:t>, </a:t>
            </a:r>
            <a:r>
              <a:rPr lang="en-US" sz="2400" b="1" dirty="0"/>
              <a:t>skills</a:t>
            </a:r>
            <a:r>
              <a:rPr lang="en-US" sz="2400" dirty="0"/>
              <a:t>, and </a:t>
            </a:r>
            <a:r>
              <a:rPr lang="en-US" sz="2400" b="1" dirty="0"/>
              <a:t>behaviours</a:t>
            </a:r>
            <a:r>
              <a:rPr lang="en-US" sz="2400" dirty="0"/>
              <a:t> for </a:t>
            </a:r>
            <a:r>
              <a:rPr lang="en-US" sz="2400" dirty="0" smtClean="0"/>
              <a:t>their health </a:t>
            </a:r>
            <a:r>
              <a:rPr lang="en-US" sz="2400" dirty="0"/>
              <a:t>now and throughout their </a:t>
            </a:r>
            <a:r>
              <a:rPr lang="en-US" sz="2400" dirty="0" smtClean="0"/>
              <a:t>lifespan.</a:t>
            </a:r>
          </a:p>
          <a:p>
            <a:pPr marL="0" indent="0">
              <a:buNone/>
            </a:pPr>
            <a:endParaRPr lang="en-US" sz="1800" dirty="0" smtClean="0"/>
          </a:p>
          <a:p>
            <a:pPr marL="0" indent="0">
              <a:buNone/>
            </a:pPr>
            <a:r>
              <a:rPr lang="en-US" sz="2400" dirty="0" smtClean="0"/>
              <a:t>Topics should </a:t>
            </a:r>
            <a:r>
              <a:rPr lang="en-US" sz="2400" dirty="0"/>
              <a:t>be imbedded in a </a:t>
            </a:r>
            <a:r>
              <a:rPr lang="en-US" sz="2400" b="1" dirty="0"/>
              <a:t>larger health </a:t>
            </a:r>
            <a:r>
              <a:rPr lang="en-US" sz="2400" b="1" dirty="0" smtClean="0"/>
              <a:t>curriculum</a:t>
            </a:r>
            <a:r>
              <a:rPr lang="en-US" sz="2400" dirty="0" smtClean="0"/>
              <a:t> that </a:t>
            </a:r>
            <a:r>
              <a:rPr lang="en-US" sz="2400" dirty="0"/>
              <a:t>promotes </a:t>
            </a:r>
            <a:r>
              <a:rPr lang="en-US" sz="2400" dirty="0" smtClean="0"/>
              <a:t>healthy relationships and gender </a:t>
            </a:r>
            <a:r>
              <a:rPr lang="en-US" sz="2400" dirty="0"/>
              <a:t>equity. </a:t>
            </a:r>
            <a:endParaRPr lang="en-US" sz="2400" dirty="0" smtClean="0"/>
          </a:p>
          <a:p>
            <a:pPr marL="0" indent="0">
              <a:buNone/>
            </a:pPr>
            <a:endParaRPr lang="en-US" sz="1800" dirty="0" smtClean="0"/>
          </a:p>
          <a:p>
            <a:pPr marL="0" indent="0">
              <a:buNone/>
            </a:pPr>
            <a:r>
              <a:rPr lang="en-US" sz="2400" dirty="0" smtClean="0"/>
              <a:t>It </a:t>
            </a:r>
            <a:r>
              <a:rPr lang="en-US" sz="2400" dirty="0"/>
              <a:t>should be age and </a:t>
            </a:r>
            <a:r>
              <a:rPr lang="en-US" sz="2400" dirty="0" smtClean="0"/>
              <a:t>developmentally appropriate</a:t>
            </a:r>
            <a:r>
              <a:rPr lang="en-US" sz="2400" dirty="0"/>
              <a:t>, </a:t>
            </a:r>
            <a:r>
              <a:rPr lang="en-US" sz="2400" dirty="0" smtClean="0"/>
              <a:t>properly </a:t>
            </a:r>
            <a:r>
              <a:rPr lang="en-US" sz="2400" dirty="0"/>
              <a:t>prepare </a:t>
            </a:r>
            <a:r>
              <a:rPr lang="en-US" sz="2400" dirty="0" smtClean="0"/>
              <a:t>girls and boys </a:t>
            </a:r>
            <a:r>
              <a:rPr lang="en-US" sz="2400" dirty="0"/>
              <a:t>for </a:t>
            </a:r>
            <a:r>
              <a:rPr lang="en-US" sz="2400" dirty="0" smtClean="0"/>
              <a:t>life changes and mutual understanding and respect, and thus should start </a:t>
            </a:r>
            <a:r>
              <a:rPr lang="en-US" sz="2400" dirty="0"/>
              <a:t>as early as five years old and continue through </a:t>
            </a:r>
            <a:r>
              <a:rPr lang="en-US" sz="2400" dirty="0" smtClean="0"/>
              <a:t>to </a:t>
            </a:r>
            <a:r>
              <a:rPr lang="en-GB" sz="2400" dirty="0" smtClean="0"/>
              <a:t>young </a:t>
            </a:r>
            <a:r>
              <a:rPr lang="en-GB" sz="2400" dirty="0"/>
              <a:t>adulthood.</a:t>
            </a:r>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93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GB" sz="3600" b="1" dirty="0">
                <a:solidFill>
                  <a:srgbClr val="00B0F0"/>
                </a:solidFill>
                <a:latin typeface="Calibri" pitchFamily="34" charset="0"/>
                <a:ea typeface="+mn-ea"/>
                <a:cs typeface="Arial" charset="0"/>
              </a:rPr>
              <a:t>What are the Main Messages?</a:t>
            </a:r>
          </a:p>
        </p:txBody>
      </p:sp>
      <p:sp>
        <p:nvSpPr>
          <p:cNvPr id="3" name="Content Placeholder 2"/>
          <p:cNvSpPr>
            <a:spLocks noGrp="1"/>
          </p:cNvSpPr>
          <p:nvPr>
            <p:ph idx="1"/>
          </p:nvPr>
        </p:nvSpPr>
        <p:spPr>
          <a:xfrm>
            <a:off x="457200" y="1371600"/>
            <a:ext cx="8229600" cy="5257800"/>
          </a:xfrm>
        </p:spPr>
        <p:txBody>
          <a:bodyPr/>
          <a:lstStyle/>
          <a:p>
            <a:pPr marL="0" indent="0" algn="ctr">
              <a:buNone/>
            </a:pPr>
            <a:r>
              <a:rPr lang="en-GB" sz="3600" b="1" dirty="0" smtClean="0"/>
              <a:t>2</a:t>
            </a:r>
            <a:r>
              <a:rPr lang="en-GB" sz="3600" b="1" dirty="0"/>
              <a:t>. Provide </a:t>
            </a:r>
            <a:r>
              <a:rPr lang="en-GB" sz="3600" b="1" dirty="0" smtClean="0"/>
              <a:t>safe environments,  </a:t>
            </a:r>
          </a:p>
          <a:p>
            <a:pPr marL="0" indent="0" algn="ctr">
              <a:spcBef>
                <a:spcPts val="0"/>
              </a:spcBef>
              <a:buNone/>
            </a:pPr>
            <a:r>
              <a:rPr lang="en-GB" sz="3600" b="1" dirty="0" smtClean="0"/>
              <a:t>physical and social</a:t>
            </a:r>
          </a:p>
          <a:p>
            <a:pPr marL="0" indent="0">
              <a:buNone/>
            </a:pPr>
            <a:endParaRPr lang="en-GB" sz="2400" dirty="0" smtClean="0"/>
          </a:p>
          <a:p>
            <a:pPr marL="0" indent="0">
              <a:buNone/>
            </a:pPr>
            <a:r>
              <a:rPr lang="en-GB" sz="2400" dirty="0" smtClean="0"/>
              <a:t>Equip </a:t>
            </a:r>
            <a:r>
              <a:rPr lang="en-GB" sz="2400" dirty="0"/>
              <a:t>all schools with </a:t>
            </a:r>
            <a:r>
              <a:rPr lang="en-GB" sz="2400" dirty="0" smtClean="0"/>
              <a:t>safe </a:t>
            </a:r>
            <a:r>
              <a:rPr lang="en-GB" sz="2400" dirty="0"/>
              <a:t>water and hand-washing facilities, adequate sanitation facilities, and clean and </a:t>
            </a:r>
            <a:r>
              <a:rPr lang="en-GB" sz="2400" dirty="0" smtClean="0"/>
              <a:t>safe latrines</a:t>
            </a:r>
            <a:r>
              <a:rPr lang="en-GB" sz="2400" dirty="0"/>
              <a:t>. </a:t>
            </a:r>
            <a:endParaRPr lang="en-GB" sz="2400" dirty="0" smtClean="0"/>
          </a:p>
          <a:p>
            <a:pPr marL="0" indent="0">
              <a:spcBef>
                <a:spcPts val="0"/>
              </a:spcBef>
              <a:buNone/>
            </a:pPr>
            <a:endParaRPr lang="en-GB" sz="1800" dirty="0" smtClean="0"/>
          </a:p>
          <a:p>
            <a:pPr marL="0" indent="0">
              <a:buNone/>
            </a:pPr>
            <a:r>
              <a:rPr lang="en-GB" sz="2400" dirty="0" smtClean="0"/>
              <a:t>Skills-based </a:t>
            </a:r>
            <a:r>
              <a:rPr lang="en-GB" sz="2400" dirty="0"/>
              <a:t>health education and policies should be in place to create a safe social environment. </a:t>
            </a:r>
            <a:endParaRPr lang="en-GB" sz="2400" dirty="0" smtClean="0"/>
          </a:p>
          <a:p>
            <a:pPr marL="0" indent="0">
              <a:buNone/>
            </a:pPr>
            <a:endParaRPr lang="en-GB" sz="1800" dirty="0"/>
          </a:p>
          <a:p>
            <a:pPr marL="0" indent="0">
              <a:buNone/>
            </a:pPr>
            <a:r>
              <a:rPr lang="en-GB" sz="2400" b="1" dirty="0" smtClean="0"/>
              <a:t>Thu</a:t>
            </a:r>
            <a:r>
              <a:rPr lang="en-GB" sz="2400" dirty="0" smtClean="0"/>
              <a:t>s, healthy </a:t>
            </a:r>
            <a:r>
              <a:rPr lang="en-GB" sz="2400" dirty="0"/>
              <a:t>individual behaviours can collectively contribute to a health promoting social environment which values respect, tolerance and non-violence.</a:t>
            </a:r>
          </a:p>
          <a:p>
            <a:pPr marL="0" indent="0" algn="ctr">
              <a:buNone/>
            </a:pPr>
            <a:endParaRPr lang="en-GB" sz="1200" dirty="0" smtClean="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4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GB" sz="3600" b="1" dirty="0">
                <a:solidFill>
                  <a:srgbClr val="00B0F0"/>
                </a:solidFill>
                <a:latin typeface="Calibri" pitchFamily="34" charset="0"/>
                <a:ea typeface="+mn-ea"/>
                <a:cs typeface="Arial" charset="0"/>
              </a:rPr>
              <a:t>What are the Main Messages?</a:t>
            </a:r>
          </a:p>
        </p:txBody>
      </p:sp>
      <p:sp>
        <p:nvSpPr>
          <p:cNvPr id="3" name="Content Placeholder 2"/>
          <p:cNvSpPr>
            <a:spLocks noGrp="1"/>
          </p:cNvSpPr>
          <p:nvPr>
            <p:ph idx="1"/>
          </p:nvPr>
        </p:nvSpPr>
        <p:spPr>
          <a:xfrm>
            <a:off x="457200" y="1600200"/>
            <a:ext cx="8229600" cy="4876800"/>
          </a:xfrm>
        </p:spPr>
        <p:txBody>
          <a:bodyPr/>
          <a:lstStyle/>
          <a:p>
            <a:pPr marL="0" indent="0" algn="ctr">
              <a:buNone/>
            </a:pPr>
            <a:r>
              <a:rPr lang="en-GB" sz="3600" b="1" dirty="0" smtClean="0"/>
              <a:t>3</a:t>
            </a:r>
            <a:r>
              <a:rPr lang="en-GB" sz="3600" b="1" dirty="0"/>
              <a:t>. Connect learners to health </a:t>
            </a:r>
            <a:r>
              <a:rPr lang="en-GB" sz="3600" b="1" dirty="0" smtClean="0"/>
              <a:t>services and commodities</a:t>
            </a:r>
          </a:p>
          <a:p>
            <a:pPr marL="0" indent="0" algn="ctr">
              <a:buNone/>
            </a:pPr>
            <a:endParaRPr lang="en-GB" sz="2400" dirty="0" smtClean="0"/>
          </a:p>
          <a:p>
            <a:pPr marL="0" indent="0">
              <a:buNone/>
            </a:pPr>
            <a:r>
              <a:rPr lang="en-GB" sz="2400" dirty="0" smtClean="0"/>
              <a:t>Provide </a:t>
            </a:r>
            <a:r>
              <a:rPr lang="en-GB" sz="2400" dirty="0"/>
              <a:t>school-based health, counselling, and nutrition services, where possible. </a:t>
            </a:r>
            <a:endParaRPr lang="en-GB" sz="2400" dirty="0" smtClean="0"/>
          </a:p>
          <a:p>
            <a:pPr marL="0" indent="0">
              <a:buNone/>
            </a:pPr>
            <a:endParaRPr lang="en-GB" sz="1800" dirty="0" smtClean="0"/>
          </a:p>
          <a:p>
            <a:pPr marL="0" indent="0">
              <a:buNone/>
            </a:pPr>
            <a:r>
              <a:rPr lang="en-GB" sz="2400" dirty="0" smtClean="0"/>
              <a:t>Provide an </a:t>
            </a:r>
            <a:r>
              <a:rPr lang="en-GB" sz="2400" dirty="0"/>
              <a:t>effective referral </a:t>
            </a:r>
            <a:r>
              <a:rPr lang="en-GB" sz="2400" dirty="0" smtClean="0"/>
              <a:t>system, to </a:t>
            </a:r>
            <a:r>
              <a:rPr lang="en-GB" sz="2400" dirty="0"/>
              <a:t>health service providers, child protection services and community support </a:t>
            </a:r>
            <a:r>
              <a:rPr lang="en-GB" sz="2400" dirty="0" smtClean="0"/>
              <a:t>groups.</a:t>
            </a:r>
          </a:p>
          <a:p>
            <a:pPr marL="0" indent="0">
              <a:buNone/>
            </a:pPr>
            <a:endParaRPr lang="en-GB" sz="1800" dirty="0" smtClean="0"/>
          </a:p>
          <a:p>
            <a:pPr marL="0" indent="0">
              <a:buNone/>
            </a:pPr>
            <a:r>
              <a:rPr lang="en-GB" sz="2400" dirty="0" smtClean="0"/>
              <a:t>Create strong </a:t>
            </a:r>
            <a:r>
              <a:rPr lang="en-GB" sz="2400" dirty="0"/>
              <a:t>cross-sectoral linkages with the ministry of </a:t>
            </a:r>
            <a:r>
              <a:rPr lang="en-GB" sz="2400" dirty="0" smtClean="0"/>
              <a:t>health, and other health providers.</a:t>
            </a:r>
            <a:endParaRPr lang="en-GB" sz="2400" dirty="0"/>
          </a:p>
          <a:p>
            <a:pPr marL="0" indent="0" algn="ctr">
              <a:buNone/>
            </a:pPr>
            <a:r>
              <a:rPr lang="en-GB" sz="3600" dirty="0" smtClean="0"/>
              <a:t> </a:t>
            </a:r>
            <a:endParaRPr lang="en-GB" sz="3600"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4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endParaRPr lang="en-GB" sz="3600" b="1" dirty="0">
              <a:solidFill>
                <a:srgbClr val="00B0F0"/>
              </a:solidFill>
              <a:latin typeface="Calibri" pitchFamily="34" charset="0"/>
              <a:ea typeface="+mn-ea"/>
              <a:cs typeface="Arial" charset="0"/>
            </a:endParaRPr>
          </a:p>
        </p:txBody>
      </p:sp>
      <p:sp>
        <p:nvSpPr>
          <p:cNvPr id="3" name="Content Placeholder 2"/>
          <p:cNvSpPr>
            <a:spLocks noGrp="1"/>
          </p:cNvSpPr>
          <p:nvPr>
            <p:ph idx="1"/>
          </p:nvPr>
        </p:nvSpPr>
        <p:spPr/>
        <p:txBody>
          <a:bodyPr/>
          <a:lstStyle/>
          <a:p>
            <a:pPr marL="0" indent="0" algn="ctr">
              <a:buNone/>
            </a:pPr>
            <a:r>
              <a:rPr lang="en-GB" sz="3600" dirty="0" smtClean="0"/>
              <a:t> </a:t>
            </a:r>
            <a:endParaRPr lang="en-GB" sz="3600"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48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GB" sz="3600" b="1" dirty="0" smtClean="0">
                <a:solidFill>
                  <a:srgbClr val="00B0F0"/>
                </a:solidFill>
                <a:latin typeface="Calibri" pitchFamily="34" charset="0"/>
                <a:ea typeface="+mn-ea"/>
                <a:cs typeface="Arial" charset="0"/>
              </a:rPr>
              <a:t>Way Forward</a:t>
            </a:r>
            <a:endParaRPr lang="en-GB" sz="3600" b="1" dirty="0">
              <a:solidFill>
                <a:srgbClr val="00B0F0"/>
              </a:solidFill>
              <a:latin typeface="Calibri" pitchFamily="34" charset="0"/>
              <a:ea typeface="+mn-ea"/>
              <a:cs typeface="Arial" charset="0"/>
            </a:endParaRPr>
          </a:p>
        </p:txBody>
      </p:sp>
      <p:sp>
        <p:nvSpPr>
          <p:cNvPr id="3" name="Content Placeholder 2"/>
          <p:cNvSpPr>
            <a:spLocks noGrp="1"/>
          </p:cNvSpPr>
          <p:nvPr>
            <p:ph idx="1"/>
          </p:nvPr>
        </p:nvSpPr>
        <p:spPr>
          <a:xfrm>
            <a:off x="457200" y="1752600"/>
            <a:ext cx="8229600" cy="4724400"/>
          </a:xfrm>
        </p:spPr>
        <p:txBody>
          <a:bodyPr/>
          <a:lstStyle/>
          <a:p>
            <a:pPr>
              <a:buFont typeface="Wingdings" panose="05000000000000000000" pitchFamily="2" charset="2"/>
              <a:buChar char="Ø"/>
            </a:pPr>
            <a:r>
              <a:rPr lang="en-US" dirty="0" smtClean="0"/>
              <a:t>Stronger </a:t>
            </a:r>
            <a:r>
              <a:rPr lang="en-US" dirty="0"/>
              <a:t>emphasis on puberty </a:t>
            </a:r>
            <a:r>
              <a:rPr lang="en-US" dirty="0" smtClean="0"/>
              <a:t>education and menstrual hygiene management in comprehensive sexuality education and skills-based health education.</a:t>
            </a:r>
          </a:p>
          <a:p>
            <a:pPr marL="0" indent="0">
              <a:buNone/>
            </a:pPr>
            <a:endParaRPr lang="en-US" dirty="0" smtClean="0"/>
          </a:p>
          <a:p>
            <a:pPr>
              <a:buFont typeface="Wingdings" panose="05000000000000000000" pitchFamily="2" charset="2"/>
              <a:buChar char="Ø"/>
            </a:pPr>
            <a:r>
              <a:rPr lang="en-US" dirty="0" smtClean="0"/>
              <a:t>Improved pre- and in-service training of teachers on </a:t>
            </a:r>
            <a:r>
              <a:rPr lang="en-US" dirty="0"/>
              <a:t>puberty education and menstrual hygiene </a:t>
            </a:r>
            <a:r>
              <a:rPr lang="en-US" dirty="0" smtClean="0"/>
              <a:t>management.</a:t>
            </a:r>
            <a:endParaRPr lang="en-US" dirty="0"/>
          </a:p>
          <a:p>
            <a:pPr marL="0" indent="0" algn="ctr">
              <a:buNone/>
            </a:pPr>
            <a:r>
              <a:rPr lang="en-GB" sz="3600" dirty="0" smtClean="0"/>
              <a:t> </a:t>
            </a:r>
            <a:endParaRPr lang="en-GB" sz="3600"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9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7"/>
          <p:cNvSpPr txBox="1">
            <a:spLocks noChangeArrowheads="1"/>
          </p:cNvSpPr>
          <p:nvPr/>
        </p:nvSpPr>
        <p:spPr bwMode="auto">
          <a:xfrm>
            <a:off x="1039019" y="2666999"/>
            <a:ext cx="7065962" cy="2689967"/>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4400" b="1" dirty="0" smtClean="0">
                <a:solidFill>
                  <a:srgbClr val="00B0F0"/>
                </a:solidFill>
                <a:latin typeface="Trebuchet MS" pitchFamily="34" charset="0"/>
                <a:cs typeface="Arial" charset="0"/>
              </a:rPr>
              <a:t>Thank You.</a:t>
            </a:r>
          </a:p>
          <a:p>
            <a:pPr algn="ctr" fontAlgn="base">
              <a:spcBef>
                <a:spcPct val="0"/>
              </a:spcBef>
              <a:spcAft>
                <a:spcPct val="0"/>
              </a:spcAft>
            </a:pPr>
            <a:endParaRPr lang="en-GB" sz="2400" b="1" dirty="0" smtClean="0">
              <a:solidFill>
                <a:srgbClr val="E74230"/>
              </a:solidFill>
              <a:latin typeface="Trebuchet MS" pitchFamily="34" charset="0"/>
              <a:cs typeface="Arial" charset="0"/>
              <a:hlinkClick r:id=""/>
            </a:endParaRPr>
          </a:p>
          <a:p>
            <a:pPr algn="ctr" fontAlgn="base">
              <a:spcBef>
                <a:spcPct val="0"/>
              </a:spcBef>
              <a:spcAft>
                <a:spcPct val="0"/>
              </a:spcAft>
            </a:pPr>
            <a:r>
              <a:rPr lang="en-GB" sz="2400" b="1" dirty="0" smtClean="0">
                <a:solidFill>
                  <a:srgbClr val="E74230"/>
                </a:solidFill>
                <a:latin typeface="Trebuchet MS" pitchFamily="34" charset="0"/>
                <a:cs typeface="Arial" charset="0"/>
                <a:hlinkClick r:id=""/>
              </a:rPr>
              <a:t>unesco.org/new/health-education </a:t>
            </a:r>
          </a:p>
          <a:p>
            <a:pPr algn="ctr" fontAlgn="base">
              <a:spcBef>
                <a:spcPct val="0"/>
              </a:spcBef>
              <a:spcAft>
                <a:spcPct val="0"/>
              </a:spcAft>
            </a:pPr>
            <a:endParaRPr lang="en-GB" sz="2400" b="1" dirty="0" smtClean="0">
              <a:solidFill>
                <a:srgbClr val="E74230"/>
              </a:solidFill>
              <a:latin typeface="Trebuchet MS" pitchFamily="34" charset="0"/>
              <a:cs typeface="Arial" charset="0"/>
              <a:hlinkClick r:id=""/>
            </a:endParaRPr>
          </a:p>
          <a:p>
            <a:pPr algn="ctr" fontAlgn="base">
              <a:spcBef>
                <a:spcPct val="20000"/>
              </a:spcBef>
              <a:spcAft>
                <a:spcPct val="0"/>
              </a:spcAft>
            </a:pPr>
            <a:endParaRPr lang="en-US" sz="4400" b="1" dirty="0">
              <a:solidFill>
                <a:srgbClr val="E74230"/>
              </a:solidFill>
              <a:latin typeface="Trebuchet MS" pitchFamily="34" charset="0"/>
              <a:cs typeface="Arial" charset="0"/>
            </a:endParaRPr>
          </a:p>
        </p:txBody>
      </p:sp>
      <p:pic>
        <p:nvPicPr>
          <p:cNvPr id="35843" name="Picture 5" descr="fond_pps"/>
          <p:cNvPicPr>
            <a:picLocks noChangeAspect="1" noChangeArrowheads="1"/>
          </p:cNvPicPr>
          <p:nvPr/>
        </p:nvPicPr>
        <p:blipFill>
          <a:blip r:embed="rId3"/>
          <a:srcRect r="22223" b="71852"/>
          <a:stretch>
            <a:fillRect/>
          </a:stretch>
        </p:blipFill>
        <p:spPr bwMode="auto">
          <a:xfrm>
            <a:off x="0" y="0"/>
            <a:ext cx="7112000" cy="1930400"/>
          </a:xfrm>
          <a:prstGeom prst="rect">
            <a:avLst/>
          </a:prstGeom>
          <a:noFill/>
          <a:ln w="9525">
            <a:noFill/>
            <a:miter lim="800000"/>
            <a:headEnd/>
            <a:tailEnd/>
          </a:ln>
        </p:spPr>
      </p:pic>
      <p:sp>
        <p:nvSpPr>
          <p:cNvPr id="35844" name="Text Box 6"/>
          <p:cNvSpPr txBox="1">
            <a:spLocks noChangeArrowheads="1"/>
          </p:cNvSpPr>
          <p:nvPr/>
        </p:nvSpPr>
        <p:spPr bwMode="auto">
          <a:xfrm>
            <a:off x="0" y="2017713"/>
            <a:ext cx="9144000" cy="366712"/>
          </a:xfrm>
          <a:prstGeom prst="rect">
            <a:avLst/>
          </a:prstGeom>
          <a:solidFill>
            <a:schemeClr val="hlink"/>
          </a:solidFill>
          <a:ln w="9525">
            <a:noFill/>
            <a:miter lim="800000"/>
            <a:headEnd/>
            <a:tailEnd/>
          </a:ln>
        </p:spPr>
        <p:txBody>
          <a:bodyPr>
            <a:spAutoFit/>
          </a:bodyPr>
          <a:lstStyle/>
          <a:p>
            <a:pPr defTabSz="457200" fontAlgn="base">
              <a:spcBef>
                <a:spcPct val="0"/>
              </a:spcBef>
              <a:spcAft>
                <a:spcPct val="0"/>
              </a:spcAft>
            </a:pPr>
            <a:endParaRPr lang="en-US" dirty="0">
              <a:solidFill>
                <a:srgbClr val="F8F8F8"/>
              </a:solidFill>
              <a:latin typeface="Arial" charset="0"/>
              <a:cs typeface="Arial" charset="0"/>
            </a:endParaRPr>
          </a:p>
        </p:txBody>
      </p:sp>
    </p:spTree>
    <p:extLst>
      <p:ext uri="{BB962C8B-B14F-4D97-AF65-F5344CB8AC3E}">
        <p14:creationId xmlns:p14="http://schemas.microsoft.com/office/powerpoint/2010/main" val="92449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371600"/>
            <a:ext cx="8229600" cy="4754563"/>
          </a:xfrm>
        </p:spPr>
        <p:txBody>
          <a:bodyPr/>
          <a:lstStyle/>
          <a:p>
            <a:pPr marL="0" indent="0" algn="ctr">
              <a:buNone/>
            </a:pPr>
            <a:endParaRPr lang="en-GB" sz="2800" dirty="0" smtClean="0"/>
          </a:p>
          <a:p>
            <a:pPr marL="0" indent="0" algn="ctr">
              <a:buNone/>
            </a:pPr>
            <a:endParaRPr lang="en-GB" sz="1050" dirty="0"/>
          </a:p>
          <a:p>
            <a:pPr marL="0" indent="0" algn="ctr">
              <a:buNone/>
            </a:pPr>
            <a:r>
              <a:rPr lang="en-GB" sz="2800" dirty="0" smtClean="0"/>
              <a:t>“ Schools are the best platform to reach a wide range of learners before puberty to prepare them for change and keep them in school. This is the importance of the Good Policy and Practice Booklet.”  </a:t>
            </a:r>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										</a:t>
            </a:r>
          </a:p>
          <a:p>
            <a:pPr marL="0" indent="0">
              <a:buNone/>
            </a:pPr>
            <a:r>
              <a:rPr lang="en-GB" sz="1800" dirty="0"/>
              <a:t>	</a:t>
            </a:r>
            <a:r>
              <a:rPr lang="en-GB" sz="1800" dirty="0" smtClean="0"/>
              <a:t>									Irina </a:t>
            </a:r>
            <a:r>
              <a:rPr lang="en-GB" sz="1800" dirty="0"/>
              <a:t>Bokova, </a:t>
            </a:r>
          </a:p>
          <a:p>
            <a:pPr marL="0" indent="0">
              <a:buNone/>
            </a:pPr>
            <a:r>
              <a:rPr lang="en-GB" sz="1800" dirty="0" smtClean="0"/>
              <a:t>										Director-General </a:t>
            </a:r>
            <a:r>
              <a:rPr lang="en-GB" sz="1800" dirty="0"/>
              <a:t>of UNESCO </a:t>
            </a:r>
          </a:p>
          <a:p>
            <a:endParaRPr lang="en-GB" dirty="0"/>
          </a:p>
        </p:txBody>
      </p:sp>
      <p:pic>
        <p:nvPicPr>
          <p:cNvPr id="4" name="Image 3" descr="unesco_logo_en_0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267200"/>
            <a:ext cx="8572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119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txBox="1">
            <a:spLocks noGrp="1"/>
          </p:cNvSpPr>
          <p:nvPr>
            <p:ph type="title"/>
          </p:nvPr>
        </p:nvSpPr>
        <p:spPr>
          <a:xfrm>
            <a:off x="1600199" y="476934"/>
            <a:ext cx="6400801" cy="646331"/>
          </a:xfrm>
          <a:prstGeom prst="rect">
            <a:avLst/>
          </a:prstGeom>
          <a:noFill/>
        </p:spPr>
        <p:txBody>
          <a:bodyPr wrap="square" rtlCol="0">
            <a:spAutoFit/>
          </a:bodyPr>
          <a:lstStyle/>
          <a:p>
            <a:r>
              <a:rPr lang="en-GB" sz="3600" dirty="0" smtClean="0">
                <a:solidFill>
                  <a:srgbClr val="E74230"/>
                </a:solidFill>
                <a:latin typeface="Trebuchet MS" pitchFamily="34" charset="0"/>
              </a:rPr>
              <a:t>The Policy! </a:t>
            </a:r>
            <a:endParaRPr lang="en-GB" sz="3600" dirty="0">
              <a:solidFill>
                <a:srgbClr val="E74230"/>
              </a:solidFill>
              <a:latin typeface="Trebuchet MS" pitchFamily="34" charset="0"/>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0" y="304800"/>
            <a:ext cx="4953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188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r>
              <a:rPr lang="en-GB" sz="3600" b="1" dirty="0" smtClean="0">
                <a:solidFill>
                  <a:srgbClr val="00B0F0"/>
                </a:solidFill>
                <a:latin typeface="Calibri" pitchFamily="34" charset="0"/>
                <a:ea typeface="+mn-ea"/>
                <a:cs typeface="Arial" charset="0"/>
              </a:rPr>
              <a:t>What is Puberty?</a:t>
            </a:r>
            <a:endParaRPr lang="en-GB" sz="3600" b="1" dirty="0">
              <a:solidFill>
                <a:srgbClr val="00B0F0"/>
              </a:solidFill>
              <a:latin typeface="Calibri" pitchFamily="34" charset="0"/>
              <a:ea typeface="+mn-ea"/>
              <a:cs typeface="Arial" charset="0"/>
            </a:endParaRPr>
          </a:p>
        </p:txBody>
      </p:sp>
      <p:sp>
        <p:nvSpPr>
          <p:cNvPr id="3" name="Content Placeholder 2"/>
          <p:cNvSpPr>
            <a:spLocks noGrp="1"/>
          </p:cNvSpPr>
          <p:nvPr>
            <p:ph idx="1"/>
          </p:nvPr>
        </p:nvSpPr>
        <p:spPr>
          <a:xfrm>
            <a:off x="228600" y="1447800"/>
            <a:ext cx="8686800" cy="5029200"/>
          </a:xfrm>
        </p:spPr>
        <p:txBody>
          <a:bodyPr/>
          <a:lstStyle/>
          <a:p>
            <a:pPr marL="0" indent="0" algn="ctr">
              <a:spcBef>
                <a:spcPts val="0"/>
              </a:spcBef>
              <a:buNone/>
            </a:pPr>
            <a:r>
              <a:rPr lang="en-US" sz="2800" b="1" dirty="0" smtClean="0"/>
              <a:t>A </a:t>
            </a:r>
            <a:r>
              <a:rPr lang="en-US" sz="2800" b="1" dirty="0"/>
              <a:t>time of rapid physical</a:t>
            </a:r>
            <a:r>
              <a:rPr lang="en-US" sz="2800" b="1" dirty="0" smtClean="0"/>
              <a:t>, </a:t>
            </a:r>
            <a:r>
              <a:rPr lang="en-GB" sz="2800" b="1" dirty="0" smtClean="0"/>
              <a:t>psychological </a:t>
            </a:r>
            <a:r>
              <a:rPr lang="en-GB" sz="2800" b="1" dirty="0"/>
              <a:t>and </a:t>
            </a:r>
            <a:endParaRPr lang="en-GB" sz="2800" b="1" dirty="0" smtClean="0"/>
          </a:p>
          <a:p>
            <a:pPr marL="0" indent="0" algn="ctr">
              <a:spcBef>
                <a:spcPts val="0"/>
              </a:spcBef>
              <a:buNone/>
            </a:pPr>
            <a:r>
              <a:rPr lang="en-GB" sz="2800" b="1" dirty="0" smtClean="0"/>
              <a:t>cognitive changes - when </a:t>
            </a:r>
            <a:r>
              <a:rPr lang="en-GB" sz="2800" b="1" dirty="0"/>
              <a:t>gender </a:t>
            </a:r>
            <a:r>
              <a:rPr lang="en-GB" sz="2800" b="1" dirty="0" smtClean="0"/>
              <a:t>norms </a:t>
            </a:r>
            <a:r>
              <a:rPr lang="en-US" sz="2800" b="1" dirty="0" smtClean="0"/>
              <a:t>and </a:t>
            </a:r>
            <a:r>
              <a:rPr lang="en-US" sz="2800" b="1" dirty="0"/>
              <a:t>identity are being </a:t>
            </a:r>
            <a:r>
              <a:rPr lang="en-US" sz="2800" b="1" dirty="0" smtClean="0"/>
              <a:t>shaped</a:t>
            </a:r>
          </a:p>
          <a:p>
            <a:pPr marL="403225" indent="-403225" algn="ctr">
              <a:spcBef>
                <a:spcPts val="0"/>
              </a:spcBef>
              <a:buNone/>
            </a:pPr>
            <a:endParaRPr lang="en-US" b="1" dirty="0" smtClean="0"/>
          </a:p>
          <a:p>
            <a:pPr lvl="4">
              <a:spcBef>
                <a:spcPts val="0"/>
              </a:spcBef>
              <a:buFont typeface="Arial" panose="020B0604020202020204" pitchFamily="34" charset="0"/>
              <a:buChar char="•"/>
            </a:pPr>
            <a:r>
              <a:rPr lang="en-US" sz="2200" b="1" u="sng" dirty="0"/>
              <a:t>Girls</a:t>
            </a:r>
            <a:r>
              <a:rPr lang="en-US" sz="2200" dirty="0"/>
              <a:t> report experiencing stress, </a:t>
            </a:r>
            <a:r>
              <a:rPr lang="en-US" sz="2200" dirty="0" smtClean="0"/>
              <a:t>shame, embarrassment</a:t>
            </a:r>
            <a:r>
              <a:rPr lang="en-US" sz="2200" dirty="0"/>
              <a:t>, confusion and fear </a:t>
            </a:r>
            <a:r>
              <a:rPr lang="en-US" sz="2200" dirty="0" smtClean="0"/>
              <a:t>due to </a:t>
            </a:r>
            <a:r>
              <a:rPr lang="en-US" sz="2200" dirty="0"/>
              <a:t>a </a:t>
            </a:r>
            <a:r>
              <a:rPr lang="en-US" sz="2200" dirty="0" smtClean="0"/>
              <a:t>lack of knowledge and inability to </a:t>
            </a:r>
            <a:r>
              <a:rPr lang="en-GB" sz="2200" dirty="0" smtClean="0"/>
              <a:t>manage their  menstruation</a:t>
            </a:r>
          </a:p>
          <a:p>
            <a:pPr marL="2060575" lvl="4" indent="-231775">
              <a:buNone/>
            </a:pPr>
            <a:endParaRPr lang="en-GB" sz="1800" dirty="0" smtClean="0"/>
          </a:p>
          <a:p>
            <a:pPr marL="2060575" lvl="4" indent="-231775">
              <a:buNone/>
            </a:pPr>
            <a:endParaRPr lang="en-GB" sz="1800" dirty="0" smtClean="0"/>
          </a:p>
          <a:p>
            <a:pPr marL="2060575" lvl="4" indent="-231775">
              <a:buNone/>
            </a:pPr>
            <a:endParaRPr lang="en-GB" sz="1000" dirty="0" smtClean="0"/>
          </a:p>
          <a:p>
            <a:r>
              <a:rPr lang="en-US" sz="2200" b="1" u="sng" dirty="0" smtClean="0"/>
              <a:t>Boys</a:t>
            </a:r>
            <a:r>
              <a:rPr lang="en-US" sz="2200" dirty="0" smtClean="0"/>
              <a:t> </a:t>
            </a:r>
            <a:r>
              <a:rPr lang="en-US" sz="2200" dirty="0"/>
              <a:t>report feeling low self-esteem </a:t>
            </a:r>
            <a:r>
              <a:rPr lang="en-US" sz="2200" dirty="0" smtClean="0"/>
              <a:t>and feeling </a:t>
            </a:r>
          </a:p>
          <a:p>
            <a:pPr marL="0" indent="0">
              <a:buNone/>
            </a:pPr>
            <a:r>
              <a:rPr lang="en-US" sz="2200" dirty="0" smtClean="0"/>
              <a:t>	out </a:t>
            </a:r>
            <a:r>
              <a:rPr lang="en-US" sz="2200" dirty="0"/>
              <a:t>of control of events </a:t>
            </a:r>
            <a:r>
              <a:rPr lang="en-US" sz="2200" dirty="0" smtClean="0"/>
              <a:t>in their </a:t>
            </a:r>
            <a:r>
              <a:rPr lang="en-US" sz="2200" dirty="0"/>
              <a:t>lives, which </a:t>
            </a:r>
            <a:r>
              <a:rPr lang="en-US" sz="2200" dirty="0" smtClean="0"/>
              <a:t>can </a:t>
            </a:r>
          </a:p>
          <a:p>
            <a:pPr marL="0" indent="0">
              <a:buNone/>
            </a:pPr>
            <a:r>
              <a:rPr lang="en-US" sz="2200" dirty="0"/>
              <a:t>	</a:t>
            </a:r>
            <a:r>
              <a:rPr lang="en-US" sz="2200" dirty="0" smtClean="0"/>
              <a:t>manifest </a:t>
            </a:r>
            <a:r>
              <a:rPr lang="en-US" sz="2200" dirty="0"/>
              <a:t>itself </a:t>
            </a:r>
            <a:r>
              <a:rPr lang="en-US" sz="2200" dirty="0" smtClean="0"/>
              <a:t>through </a:t>
            </a:r>
            <a:r>
              <a:rPr lang="en-GB" sz="2200" dirty="0" smtClean="0"/>
              <a:t>unhealthy behaviours</a:t>
            </a:r>
          </a:p>
          <a:p>
            <a:endParaRPr lang="en-GB"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47638" y="3168134"/>
            <a:ext cx="1920875" cy="1594167"/>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248401" y="4648200"/>
            <a:ext cx="2590800" cy="1916430"/>
          </a:xfrm>
          <a:prstGeom prst="rect">
            <a:avLst/>
          </a:prstGeom>
          <a:noFill/>
          <a:ln>
            <a:noFill/>
          </a:ln>
        </p:spPr>
      </p:pic>
      <p:sp>
        <p:nvSpPr>
          <p:cNvPr id="8" name="Rectangle 7"/>
          <p:cNvSpPr/>
          <p:nvPr/>
        </p:nvSpPr>
        <p:spPr>
          <a:xfrm>
            <a:off x="73221" y="4516080"/>
            <a:ext cx="1002197" cy="246221"/>
          </a:xfrm>
          <a:prstGeom prst="rect">
            <a:avLst/>
          </a:prstGeom>
        </p:spPr>
        <p:txBody>
          <a:bodyPr wrap="none">
            <a:spAutoFit/>
          </a:bodyPr>
          <a:lstStyle/>
          <a:p>
            <a:r>
              <a:rPr lang="en-GB" sz="1000" dirty="0"/>
              <a:t>© </a:t>
            </a:r>
            <a:r>
              <a:rPr lang="en-GB" sz="1000" dirty="0" smtClean="0"/>
              <a:t>shutterstock</a:t>
            </a:r>
            <a:endParaRPr lang="en-GB" sz="1000" dirty="0"/>
          </a:p>
        </p:txBody>
      </p:sp>
      <p:sp>
        <p:nvSpPr>
          <p:cNvPr id="9" name="Rectangle 8"/>
          <p:cNvSpPr/>
          <p:nvPr/>
        </p:nvSpPr>
        <p:spPr>
          <a:xfrm>
            <a:off x="7237294" y="6318407"/>
            <a:ext cx="1620957" cy="246221"/>
          </a:xfrm>
          <a:prstGeom prst="rect">
            <a:avLst/>
          </a:prstGeom>
        </p:spPr>
        <p:txBody>
          <a:bodyPr wrap="none">
            <a:spAutoFit/>
          </a:bodyPr>
          <a:lstStyle/>
          <a:p>
            <a:r>
              <a:rPr lang="en-GB" sz="1000" dirty="0"/>
              <a:t>© </a:t>
            </a:r>
            <a:r>
              <a:rPr lang="en-GB" sz="1000" dirty="0" smtClean="0"/>
              <a:t>shutterstock/</a:t>
            </a:r>
            <a:r>
              <a:rPr lang="en-GB" sz="1000" dirty="0"/>
              <a:t>paulaphoto</a:t>
            </a:r>
          </a:p>
        </p:txBody>
      </p:sp>
    </p:spTree>
    <p:extLst>
      <p:ext uri="{BB962C8B-B14F-4D97-AF65-F5344CB8AC3E}">
        <p14:creationId xmlns:p14="http://schemas.microsoft.com/office/powerpoint/2010/main" val="1889013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267" y="1238250"/>
            <a:ext cx="3496733" cy="5619750"/>
          </a:xfrm>
          <a:prstGeom prst="rect">
            <a:avLst/>
          </a:prstGeom>
        </p:spPr>
      </p:pic>
      <p:sp>
        <p:nvSpPr>
          <p:cNvPr id="2" name="Title 1"/>
          <p:cNvSpPr>
            <a:spLocks noGrp="1"/>
          </p:cNvSpPr>
          <p:nvPr>
            <p:ph type="title"/>
          </p:nvPr>
        </p:nvSpPr>
        <p:spPr>
          <a:xfrm>
            <a:off x="1524000" y="274638"/>
            <a:ext cx="7162800" cy="1143000"/>
          </a:xfrm>
        </p:spPr>
        <p:txBody>
          <a:bodyPr>
            <a:normAutofit/>
          </a:bodyPr>
          <a:lstStyle/>
          <a:p>
            <a:r>
              <a:rPr lang="en-GB" sz="3600" b="1" dirty="0">
                <a:solidFill>
                  <a:srgbClr val="00B0F0"/>
                </a:solidFill>
                <a:latin typeface="Calibri" pitchFamily="34" charset="0"/>
                <a:ea typeface="+mn-ea"/>
                <a:cs typeface="Arial" charset="0"/>
              </a:rPr>
              <a:t>Why does this issue need attention?</a:t>
            </a:r>
          </a:p>
        </p:txBody>
      </p:sp>
      <p:sp>
        <p:nvSpPr>
          <p:cNvPr id="3" name="Content Placeholder 2"/>
          <p:cNvSpPr>
            <a:spLocks noGrp="1"/>
          </p:cNvSpPr>
          <p:nvPr>
            <p:ph idx="1"/>
          </p:nvPr>
        </p:nvSpPr>
        <p:spPr>
          <a:xfrm>
            <a:off x="502082" y="1238250"/>
            <a:ext cx="5145185" cy="4648200"/>
          </a:xfrm>
        </p:spPr>
        <p:txBody>
          <a:bodyPr/>
          <a:lstStyle/>
          <a:p>
            <a:pPr marL="0" indent="0">
              <a:buNone/>
            </a:pPr>
            <a:endParaRPr lang="en-GB" dirty="0" smtClean="0"/>
          </a:p>
          <a:p>
            <a:pPr marL="0" indent="0">
              <a:buNone/>
            </a:pPr>
            <a:r>
              <a:rPr lang="en-GB" sz="2800" dirty="0" smtClean="0"/>
              <a:t>By facing puberty without preparation learners </a:t>
            </a:r>
            <a:r>
              <a:rPr lang="en-GB" sz="2800" dirty="0"/>
              <a:t>are </a:t>
            </a:r>
            <a:r>
              <a:rPr lang="en-GB" sz="2800" dirty="0" smtClean="0"/>
              <a:t>left confused and unsupported, which in turn affects the quality of their education. </a:t>
            </a:r>
          </a:p>
          <a:p>
            <a:pPr marL="0" indent="0">
              <a:spcBef>
                <a:spcPts val="0"/>
              </a:spcBef>
              <a:buNone/>
            </a:pPr>
            <a:endParaRPr lang="en-GB" sz="2800" dirty="0" smtClean="0"/>
          </a:p>
          <a:p>
            <a:pPr marL="0" indent="0">
              <a:buNone/>
            </a:pPr>
            <a:r>
              <a:rPr lang="en-GB" sz="2800" dirty="0" smtClean="0"/>
              <a:t>In </a:t>
            </a:r>
            <a:r>
              <a:rPr lang="en-GB" sz="2800" dirty="0"/>
              <a:t>some cases it may directly affect school attendance. </a:t>
            </a:r>
          </a:p>
          <a:p>
            <a:endParaRPr lang="en-GB" dirty="0"/>
          </a:p>
        </p:txBody>
      </p:sp>
      <p:pic>
        <p:nvPicPr>
          <p:cNvPr id="4" name="Image 3" descr="unesco_logo_en_0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6553200"/>
            <a:ext cx="2895600" cy="246221"/>
          </a:xfrm>
          <a:prstGeom prst="rect">
            <a:avLst/>
          </a:prstGeom>
          <a:noFill/>
        </p:spPr>
        <p:txBody>
          <a:bodyPr wrap="square" rtlCol="0">
            <a:spAutoFit/>
          </a:bodyPr>
          <a:lstStyle/>
          <a:p>
            <a:r>
              <a:rPr lang="en-GB" sz="1000" dirty="0"/>
              <a:t>© shutterstock/Nolte Lourens</a:t>
            </a:r>
          </a:p>
        </p:txBody>
      </p:sp>
    </p:spTree>
    <p:extLst>
      <p:ext uri="{BB962C8B-B14F-4D97-AF65-F5344CB8AC3E}">
        <p14:creationId xmlns:p14="http://schemas.microsoft.com/office/powerpoint/2010/main" val="98216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Autofit/>
          </a:bodyPr>
          <a:lstStyle/>
          <a:p>
            <a:r>
              <a:rPr lang="en-GB" sz="3600" b="1" dirty="0">
                <a:solidFill>
                  <a:srgbClr val="00B0F0"/>
                </a:solidFill>
                <a:latin typeface="Calibri" pitchFamily="34" charset="0"/>
                <a:ea typeface="+mn-ea"/>
                <a:cs typeface="Arial" charset="0"/>
              </a:rPr>
              <a:t>Why Should Education Ministries </a:t>
            </a:r>
            <a:r>
              <a:rPr lang="en-GB" sz="3600" b="1" dirty="0" smtClean="0">
                <a:solidFill>
                  <a:srgbClr val="00B0F0"/>
                </a:solidFill>
                <a:latin typeface="Calibri" pitchFamily="34" charset="0"/>
                <a:ea typeface="+mn-ea"/>
                <a:cs typeface="Arial" charset="0"/>
              </a:rPr>
              <a:t/>
            </a:r>
            <a:br>
              <a:rPr lang="en-GB" sz="3600" b="1" dirty="0" smtClean="0">
                <a:solidFill>
                  <a:srgbClr val="00B0F0"/>
                </a:solidFill>
                <a:latin typeface="Calibri" pitchFamily="34" charset="0"/>
                <a:ea typeface="+mn-ea"/>
                <a:cs typeface="Arial" charset="0"/>
              </a:rPr>
            </a:br>
            <a:r>
              <a:rPr lang="en-GB" sz="3600" b="1" dirty="0" smtClean="0">
                <a:solidFill>
                  <a:srgbClr val="00B0F0"/>
                </a:solidFill>
                <a:latin typeface="Calibri" pitchFamily="34" charset="0"/>
                <a:ea typeface="+mn-ea"/>
                <a:cs typeface="Arial" charset="0"/>
              </a:rPr>
              <a:t>Get </a:t>
            </a:r>
            <a:r>
              <a:rPr lang="en-GB" sz="3600" b="1" dirty="0">
                <a:solidFill>
                  <a:srgbClr val="00B0F0"/>
                </a:solidFill>
                <a:latin typeface="Calibri" pitchFamily="34" charset="0"/>
                <a:ea typeface="+mn-ea"/>
                <a:cs typeface="Arial" charset="0"/>
              </a:rPr>
              <a:t>Involved? </a:t>
            </a:r>
          </a:p>
        </p:txBody>
      </p:sp>
      <p:sp>
        <p:nvSpPr>
          <p:cNvPr id="3" name="Content Placeholder 2"/>
          <p:cNvSpPr>
            <a:spLocks noGrp="1"/>
          </p:cNvSpPr>
          <p:nvPr>
            <p:ph idx="1"/>
          </p:nvPr>
        </p:nvSpPr>
        <p:spPr>
          <a:xfrm>
            <a:off x="533400" y="1981200"/>
            <a:ext cx="8229600" cy="4525963"/>
          </a:xfrm>
        </p:spPr>
        <p:txBody>
          <a:bodyPr/>
          <a:lstStyle/>
          <a:p>
            <a:pPr marL="0" indent="0">
              <a:spcBef>
                <a:spcPts val="0"/>
              </a:spcBef>
              <a:buNone/>
            </a:pPr>
            <a:r>
              <a:rPr lang="en-GB" dirty="0" smtClean="0"/>
              <a:t>The </a:t>
            </a:r>
            <a:r>
              <a:rPr lang="en-GB" dirty="0"/>
              <a:t>education sector is responsible for contributing to the healthy development of its learners; </a:t>
            </a:r>
            <a:endParaRPr lang="en-GB" dirty="0" smtClean="0"/>
          </a:p>
          <a:p>
            <a:pPr marL="0" indent="0">
              <a:spcBef>
                <a:spcPts val="0"/>
              </a:spcBef>
              <a:buNone/>
            </a:pPr>
            <a:endParaRPr lang="en-GB" sz="1800" dirty="0" smtClean="0"/>
          </a:p>
          <a:p>
            <a:pPr marL="0" indent="0">
              <a:spcBef>
                <a:spcPts val="0"/>
              </a:spcBef>
              <a:buNone/>
            </a:pPr>
            <a:r>
              <a:rPr lang="en-GB" dirty="0" smtClean="0"/>
              <a:t>It </a:t>
            </a:r>
            <a:r>
              <a:rPr lang="en-GB" dirty="0"/>
              <a:t>must help them respond to and manage the changes and challenges they face in </a:t>
            </a:r>
            <a:r>
              <a:rPr lang="en-GB" dirty="0" smtClean="0"/>
              <a:t>life; and</a:t>
            </a:r>
          </a:p>
          <a:p>
            <a:pPr marL="0" indent="0">
              <a:spcBef>
                <a:spcPts val="0"/>
              </a:spcBef>
              <a:buNone/>
            </a:pPr>
            <a:endParaRPr lang="en-GB" sz="1800" dirty="0" smtClean="0"/>
          </a:p>
          <a:p>
            <a:pPr marL="0" indent="0">
              <a:spcBef>
                <a:spcPts val="0"/>
              </a:spcBef>
              <a:buNone/>
            </a:pPr>
            <a:r>
              <a:rPr lang="en-US" dirty="0" smtClean="0"/>
              <a:t>Puberty education and improved menstrual hygiene management can positively impact on attendance and the quality of education</a:t>
            </a:r>
            <a:endParaRPr lang="en-GB" dirty="0"/>
          </a:p>
          <a:p>
            <a:endParaRPr lang="en-GB"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90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Autofit/>
          </a:bodyPr>
          <a:lstStyle/>
          <a:p>
            <a:r>
              <a:rPr lang="en-GB" sz="3600" b="1" dirty="0" smtClean="0">
                <a:solidFill>
                  <a:srgbClr val="00B0F0"/>
                </a:solidFill>
                <a:latin typeface="Calibri" pitchFamily="34" charset="0"/>
                <a:ea typeface="+mn-ea"/>
                <a:cs typeface="Arial" charset="0"/>
              </a:rPr>
              <a:t>Conceptual Framework </a:t>
            </a:r>
            <a:endParaRPr lang="en-GB" sz="3600" b="1" dirty="0">
              <a:solidFill>
                <a:srgbClr val="00B0F0"/>
              </a:solidFill>
              <a:latin typeface="Calibri" pitchFamily="34" charset="0"/>
              <a:ea typeface="+mn-ea"/>
              <a:cs typeface="Arial" charset="0"/>
            </a:endParaRPr>
          </a:p>
        </p:txBody>
      </p:sp>
      <p:sp>
        <p:nvSpPr>
          <p:cNvPr id="3" name="Content Placeholder 2"/>
          <p:cNvSpPr>
            <a:spLocks noGrp="1"/>
          </p:cNvSpPr>
          <p:nvPr>
            <p:ph idx="1"/>
          </p:nvPr>
        </p:nvSpPr>
        <p:spPr>
          <a:xfrm>
            <a:off x="533400" y="1676400"/>
            <a:ext cx="8229600" cy="1925915"/>
          </a:xfrm>
        </p:spPr>
        <p:txBody>
          <a:bodyPr/>
          <a:lstStyle/>
          <a:p>
            <a:pPr marL="0" indent="0" algn="ctr">
              <a:buNone/>
            </a:pPr>
            <a:r>
              <a:rPr lang="en-GB" dirty="0" smtClean="0"/>
              <a:t>The </a:t>
            </a:r>
            <a:r>
              <a:rPr lang="en-GB" b="1" dirty="0"/>
              <a:t>FRESH </a:t>
            </a:r>
            <a:r>
              <a:rPr lang="en-GB" dirty="0"/>
              <a:t>Framework identifies</a:t>
            </a:r>
          </a:p>
          <a:p>
            <a:pPr marL="0" indent="0" algn="ctr">
              <a:buNone/>
            </a:pPr>
            <a:r>
              <a:rPr lang="en-GB" sz="3600" dirty="0"/>
              <a:t>4 KEY PILLARS</a:t>
            </a:r>
          </a:p>
          <a:p>
            <a:pPr marL="0" indent="0" algn="ctr">
              <a:buNone/>
            </a:pPr>
            <a:r>
              <a:rPr lang="en-US" dirty="0"/>
              <a:t>as the basis for school health responses</a:t>
            </a:r>
            <a:r>
              <a:rPr lang="en-US" dirty="0" smtClean="0"/>
              <a:t>:</a:t>
            </a:r>
          </a:p>
          <a:p>
            <a:pPr marL="0" indent="0">
              <a:buNone/>
            </a:pPr>
            <a:endParaRPr lang="en-GB" dirty="0"/>
          </a:p>
          <a:p>
            <a:endParaRPr lang="en-GB"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1908" y="4221875"/>
            <a:ext cx="1504184" cy="1323439"/>
          </a:xfrm>
          <a:prstGeom prst="rect">
            <a:avLst/>
          </a:prstGeom>
          <a:noFill/>
        </p:spPr>
        <p:txBody>
          <a:bodyPr wrap="square" rtlCol="0">
            <a:spAutoFit/>
          </a:bodyPr>
          <a:lstStyle/>
          <a:p>
            <a:pPr algn="ctr"/>
            <a:r>
              <a:rPr lang="en-GB" sz="2000" b="1" dirty="0"/>
              <a:t>EQUITABLE</a:t>
            </a:r>
          </a:p>
          <a:p>
            <a:pPr algn="ctr"/>
            <a:r>
              <a:rPr lang="en-GB" sz="2000" b="1" dirty="0"/>
              <a:t>SCHOOL HEALTH</a:t>
            </a:r>
          </a:p>
          <a:p>
            <a:pPr algn="ctr"/>
            <a:r>
              <a:rPr lang="en-GB" sz="2000" b="1" dirty="0"/>
              <a:t>POLICIES</a:t>
            </a:r>
          </a:p>
        </p:txBody>
      </p:sp>
      <p:sp>
        <p:nvSpPr>
          <p:cNvPr id="8" name="TextBox 7"/>
          <p:cNvSpPr txBox="1"/>
          <p:nvPr/>
        </p:nvSpPr>
        <p:spPr>
          <a:xfrm>
            <a:off x="2725764" y="4375763"/>
            <a:ext cx="1711271" cy="1015663"/>
          </a:xfrm>
          <a:prstGeom prst="rect">
            <a:avLst/>
          </a:prstGeom>
          <a:noFill/>
        </p:spPr>
        <p:txBody>
          <a:bodyPr wrap="square" rtlCol="0">
            <a:spAutoFit/>
          </a:bodyPr>
          <a:lstStyle/>
          <a:p>
            <a:pPr algn="ctr"/>
            <a:r>
              <a:rPr lang="en-GB" sz="2000" b="1" dirty="0"/>
              <a:t>SKILLS-BASED</a:t>
            </a:r>
          </a:p>
          <a:p>
            <a:pPr algn="ctr"/>
            <a:r>
              <a:rPr lang="en-GB" sz="2000" b="1" dirty="0"/>
              <a:t>HEALTH</a:t>
            </a:r>
          </a:p>
          <a:p>
            <a:pPr algn="ctr"/>
            <a:r>
              <a:rPr lang="en-GB" sz="2000" b="1" dirty="0"/>
              <a:t>EDUCATION</a:t>
            </a:r>
          </a:p>
        </p:txBody>
      </p:sp>
      <p:sp>
        <p:nvSpPr>
          <p:cNvPr id="9" name="Rounded Rectangle 8"/>
          <p:cNvSpPr/>
          <p:nvPr/>
        </p:nvSpPr>
        <p:spPr>
          <a:xfrm>
            <a:off x="6934200" y="4004964"/>
            <a:ext cx="1828800" cy="1752600"/>
          </a:xfrm>
          <a:prstGeom prst="round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B0F0"/>
              </a:solidFill>
            </a:endParaRPr>
          </a:p>
        </p:txBody>
      </p:sp>
      <p:sp>
        <p:nvSpPr>
          <p:cNvPr id="11" name="Rounded Rectangle 10"/>
          <p:cNvSpPr/>
          <p:nvPr/>
        </p:nvSpPr>
        <p:spPr>
          <a:xfrm>
            <a:off x="4815016" y="4004964"/>
            <a:ext cx="1828800" cy="1752600"/>
          </a:xfrm>
          <a:prstGeom prst="round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B0F0"/>
              </a:solidFill>
            </a:endParaRPr>
          </a:p>
        </p:txBody>
      </p:sp>
      <p:sp>
        <p:nvSpPr>
          <p:cNvPr id="10" name="TextBox 9"/>
          <p:cNvSpPr txBox="1"/>
          <p:nvPr/>
        </p:nvSpPr>
        <p:spPr>
          <a:xfrm>
            <a:off x="6948407" y="4221875"/>
            <a:ext cx="1844479" cy="1323439"/>
          </a:xfrm>
          <a:prstGeom prst="rect">
            <a:avLst/>
          </a:prstGeom>
          <a:noFill/>
        </p:spPr>
        <p:txBody>
          <a:bodyPr wrap="none" rtlCol="0">
            <a:spAutoFit/>
          </a:bodyPr>
          <a:lstStyle/>
          <a:p>
            <a:pPr algn="ctr"/>
            <a:r>
              <a:rPr lang="en-GB" sz="2000" b="1" dirty="0"/>
              <a:t>SCHOOL-BASED</a:t>
            </a:r>
          </a:p>
          <a:p>
            <a:pPr algn="ctr"/>
            <a:r>
              <a:rPr lang="en-GB" sz="2000" b="1" dirty="0"/>
              <a:t>HEALTH AND</a:t>
            </a:r>
          </a:p>
          <a:p>
            <a:pPr algn="ctr"/>
            <a:r>
              <a:rPr lang="en-GB" sz="2000" b="1" dirty="0"/>
              <a:t>NUTRITION</a:t>
            </a:r>
          </a:p>
          <a:p>
            <a:pPr algn="ctr"/>
            <a:r>
              <a:rPr lang="en-GB" sz="2000" b="1" dirty="0"/>
              <a:t>SERVICES</a:t>
            </a:r>
          </a:p>
        </p:txBody>
      </p:sp>
      <p:sp>
        <p:nvSpPr>
          <p:cNvPr id="13" name="TextBox 12"/>
          <p:cNvSpPr txBox="1"/>
          <p:nvPr/>
        </p:nvSpPr>
        <p:spPr>
          <a:xfrm>
            <a:off x="4802101" y="4527321"/>
            <a:ext cx="1893397" cy="707886"/>
          </a:xfrm>
          <a:prstGeom prst="rect">
            <a:avLst/>
          </a:prstGeom>
          <a:noFill/>
        </p:spPr>
        <p:txBody>
          <a:bodyPr wrap="square" rtlCol="0">
            <a:spAutoFit/>
          </a:bodyPr>
          <a:lstStyle/>
          <a:p>
            <a:r>
              <a:rPr lang="en-GB" sz="2000" b="1" dirty="0"/>
              <a:t>SAFE LEARNING</a:t>
            </a:r>
          </a:p>
          <a:p>
            <a:r>
              <a:rPr lang="en-GB" sz="2000" b="1" dirty="0"/>
              <a:t>ENVIRONMENT</a:t>
            </a:r>
          </a:p>
        </p:txBody>
      </p:sp>
      <p:sp>
        <p:nvSpPr>
          <p:cNvPr id="16" name="Rounded Rectangle 15"/>
          <p:cNvSpPr/>
          <p:nvPr/>
        </p:nvSpPr>
        <p:spPr>
          <a:xfrm>
            <a:off x="2667000" y="4004964"/>
            <a:ext cx="1828800" cy="1752600"/>
          </a:xfrm>
          <a:prstGeom prst="round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B0F0"/>
              </a:solidFill>
            </a:endParaRPr>
          </a:p>
        </p:txBody>
      </p:sp>
      <p:sp>
        <p:nvSpPr>
          <p:cNvPr id="17" name="Rounded Rectangle 16"/>
          <p:cNvSpPr/>
          <p:nvPr/>
        </p:nvSpPr>
        <p:spPr>
          <a:xfrm>
            <a:off x="609600" y="4007295"/>
            <a:ext cx="1828800" cy="1752600"/>
          </a:xfrm>
          <a:prstGeom prst="round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B0F0"/>
              </a:solidFill>
            </a:endParaRPr>
          </a:p>
        </p:txBody>
      </p:sp>
    </p:spTree>
    <p:extLst>
      <p:ext uri="{BB962C8B-B14F-4D97-AF65-F5344CB8AC3E}">
        <p14:creationId xmlns:p14="http://schemas.microsoft.com/office/powerpoint/2010/main" val="282792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GB" sz="3600" b="1" dirty="0">
                <a:solidFill>
                  <a:srgbClr val="00B0F0"/>
                </a:solidFill>
                <a:latin typeface="Calibri" pitchFamily="34" charset="0"/>
                <a:ea typeface="+mn-ea"/>
                <a:cs typeface="Arial" charset="0"/>
              </a:rPr>
              <a:t>What is needed? </a:t>
            </a:r>
          </a:p>
        </p:txBody>
      </p:sp>
      <p:sp>
        <p:nvSpPr>
          <p:cNvPr id="3" name="Content Placeholder 2"/>
          <p:cNvSpPr>
            <a:spLocks noGrp="1"/>
          </p:cNvSpPr>
          <p:nvPr>
            <p:ph idx="1"/>
          </p:nvPr>
        </p:nvSpPr>
        <p:spPr>
          <a:xfrm>
            <a:off x="609600" y="4876800"/>
            <a:ext cx="4343400" cy="1524000"/>
          </a:xfrm>
        </p:spPr>
        <p:txBody>
          <a:bodyPr>
            <a:normAutofit fontScale="92500" lnSpcReduction="20000"/>
          </a:bodyPr>
          <a:lstStyle/>
          <a:p>
            <a:r>
              <a:rPr lang="en-GB" sz="3000" dirty="0" smtClean="0"/>
              <a:t>The entire school community needs access to commodities and health services</a:t>
            </a:r>
          </a:p>
          <a:p>
            <a:endParaRPr lang="en-GB"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191000"/>
            <a:ext cx="3886200" cy="2514600"/>
          </a:xfrm>
          <a:prstGeom prst="rect">
            <a:avLst/>
          </a:prstGeom>
          <a:noFill/>
          <a:ln>
            <a:noFill/>
          </a:ln>
        </p:spPr>
      </p:pic>
      <p:sp>
        <p:nvSpPr>
          <p:cNvPr id="7" name="TextBox 6"/>
          <p:cNvSpPr txBox="1"/>
          <p:nvPr/>
        </p:nvSpPr>
        <p:spPr>
          <a:xfrm>
            <a:off x="457200" y="1828800"/>
            <a:ext cx="7973219" cy="3200876"/>
          </a:xfrm>
          <a:prstGeom prst="rect">
            <a:avLst/>
          </a:prstGeom>
          <a:noFill/>
        </p:spPr>
        <p:txBody>
          <a:bodyPr wrap="square" rtlCol="0">
            <a:spAutoFit/>
          </a:bodyPr>
          <a:lstStyle/>
          <a:p>
            <a:pPr marL="457200" indent="-457200">
              <a:buFont typeface="Arial" panose="020B0604020202020204" pitchFamily="34" charset="0"/>
              <a:buChar char="•"/>
            </a:pPr>
            <a:r>
              <a:rPr lang="en-GB" sz="2800" dirty="0"/>
              <a:t>Learners need knowledge, attitude and skills to live </a:t>
            </a:r>
            <a:r>
              <a:rPr lang="en-GB" sz="2800" dirty="0" smtClean="0"/>
              <a:t>healthy</a:t>
            </a:r>
          </a:p>
          <a:p>
            <a:pPr marL="285750" indent="-285750">
              <a:buFont typeface="Arial" panose="020B0604020202020204" pitchFamily="34" charset="0"/>
              <a:buChar char="•"/>
            </a:pPr>
            <a:endParaRPr lang="en-GB" sz="1600" dirty="0"/>
          </a:p>
          <a:p>
            <a:pPr marL="457200" indent="-457200">
              <a:buFont typeface="Arial" panose="020B0604020202020204" pitchFamily="34" charset="0"/>
              <a:buChar char="•"/>
            </a:pPr>
            <a:r>
              <a:rPr lang="en-GB" sz="2800" dirty="0"/>
              <a:t>The entire school community needs safe and health promoting environments</a:t>
            </a:r>
          </a:p>
          <a:p>
            <a:pPr marL="914400" lvl="1" indent="-457200">
              <a:buFont typeface="Wingdings" panose="05000000000000000000" pitchFamily="2" charset="2"/>
              <a:buChar char="Ø"/>
            </a:pPr>
            <a:r>
              <a:rPr lang="en-GB" sz="2800" dirty="0"/>
              <a:t>Physical setting </a:t>
            </a:r>
          </a:p>
          <a:p>
            <a:pPr marL="914400" lvl="1" indent="-457200">
              <a:buFont typeface="Wingdings" panose="05000000000000000000" pitchFamily="2" charset="2"/>
              <a:buChar char="Ø"/>
            </a:pPr>
            <a:r>
              <a:rPr lang="en-GB" sz="2800" dirty="0"/>
              <a:t>Social setting </a:t>
            </a:r>
          </a:p>
          <a:p>
            <a:endParaRPr lang="en-GB" dirty="0"/>
          </a:p>
        </p:txBody>
      </p:sp>
      <p:sp>
        <p:nvSpPr>
          <p:cNvPr id="9" name="Rectangle 8"/>
          <p:cNvSpPr/>
          <p:nvPr/>
        </p:nvSpPr>
        <p:spPr>
          <a:xfrm>
            <a:off x="7315200" y="6361499"/>
            <a:ext cx="1562100" cy="276999"/>
          </a:xfrm>
          <a:prstGeom prst="rect">
            <a:avLst/>
          </a:prstGeom>
        </p:spPr>
        <p:txBody>
          <a:bodyPr wrap="square">
            <a:spAutoFit/>
          </a:bodyPr>
          <a:lstStyle/>
          <a:p>
            <a:r>
              <a:rPr lang="en-GB" sz="1200" dirty="0"/>
              <a:t>© shutterstock/szefei</a:t>
            </a:r>
          </a:p>
        </p:txBody>
      </p:sp>
    </p:spTree>
    <p:extLst>
      <p:ext uri="{BB962C8B-B14F-4D97-AF65-F5344CB8AC3E}">
        <p14:creationId xmlns:p14="http://schemas.microsoft.com/office/powerpoint/2010/main" val="411058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19" y="156796"/>
            <a:ext cx="8229600" cy="1143000"/>
          </a:xfrm>
        </p:spPr>
        <p:txBody>
          <a:bodyPr/>
          <a:lstStyle/>
          <a:p>
            <a:r>
              <a:rPr lang="en-GB" b="1" dirty="0">
                <a:solidFill>
                  <a:srgbClr val="00B0F0"/>
                </a:solidFill>
                <a:latin typeface="Calibri" pitchFamily="34" charset="0"/>
                <a:cs typeface="Arial" charset="0"/>
              </a:rPr>
              <a:t>What is </a:t>
            </a:r>
            <a:r>
              <a:rPr lang="en-GB" b="1" dirty="0" smtClean="0">
                <a:solidFill>
                  <a:srgbClr val="00B0F0"/>
                </a:solidFill>
                <a:latin typeface="Calibri" pitchFamily="34" charset="0"/>
                <a:cs typeface="Arial" charset="0"/>
              </a:rPr>
              <a:t>UNESCO’s Role?</a:t>
            </a:r>
            <a:endParaRPr lang="en-GB" dirty="0">
              <a:solidFill>
                <a:srgbClr val="00B0F0"/>
              </a:solidFill>
            </a:endParaRPr>
          </a:p>
        </p:txBody>
      </p:sp>
      <p:sp>
        <p:nvSpPr>
          <p:cNvPr id="3" name="Content Placeholder 2"/>
          <p:cNvSpPr>
            <a:spLocks noGrp="1"/>
          </p:cNvSpPr>
          <p:nvPr>
            <p:ph idx="1"/>
          </p:nvPr>
        </p:nvSpPr>
        <p:spPr>
          <a:xfrm>
            <a:off x="5181600" y="1752599"/>
            <a:ext cx="3810000" cy="4191001"/>
          </a:xfrm>
        </p:spPr>
        <p:txBody>
          <a:bodyPr numCol="1"/>
          <a:lstStyle/>
          <a:p>
            <a:pPr marL="0" indent="0" algn="ctr">
              <a:buNone/>
            </a:pPr>
            <a:endParaRPr lang="en-GB" sz="1200" dirty="0" smtClean="0"/>
          </a:p>
          <a:p>
            <a:pPr marL="0" indent="0" algn="ctr">
              <a:spcBef>
                <a:spcPts val="600"/>
              </a:spcBef>
              <a:buNone/>
            </a:pPr>
            <a:r>
              <a:rPr lang="en-GB" sz="4000" dirty="0" smtClean="0"/>
              <a:t> Individual Learning </a:t>
            </a:r>
          </a:p>
          <a:p>
            <a:pPr marL="0" indent="0" algn="ctr">
              <a:buNone/>
            </a:pPr>
            <a:endParaRPr lang="en-GB" sz="4000" dirty="0" smtClean="0"/>
          </a:p>
          <a:p>
            <a:pPr marL="0" indent="0" algn="ctr">
              <a:spcBef>
                <a:spcPts val="600"/>
              </a:spcBef>
              <a:buNone/>
            </a:pPr>
            <a:r>
              <a:rPr lang="en-GB" sz="4000" dirty="0" smtClean="0"/>
              <a:t>Social </a:t>
            </a:r>
          </a:p>
          <a:p>
            <a:pPr marL="0" indent="0" algn="ctr">
              <a:spcBef>
                <a:spcPts val="600"/>
              </a:spcBef>
              <a:buNone/>
            </a:pPr>
            <a:r>
              <a:rPr lang="en-GB" sz="4000" dirty="0" smtClean="0"/>
              <a:t>Learning</a:t>
            </a:r>
            <a:endParaRPr lang="en-GB" sz="4000" dirty="0"/>
          </a:p>
          <a:p>
            <a:pPr marL="0" indent="0" algn="ctr">
              <a:buNone/>
            </a:pPr>
            <a:endParaRPr lang="en-GB" sz="4000" dirty="0" smtClean="0"/>
          </a:p>
          <a:p>
            <a:endParaRPr lang="en-GB" sz="4000" dirty="0" smtClean="0"/>
          </a:p>
          <a:p>
            <a:endParaRPr lang="en-GB" sz="4000" dirty="0"/>
          </a:p>
        </p:txBody>
      </p:sp>
      <p:pic>
        <p:nvPicPr>
          <p:cNvPr id="4" name="Image 3" descr="unesco_logo_en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133350"/>
            <a:ext cx="11731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92" y="2057400"/>
            <a:ext cx="5180500" cy="349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7892" y="5282637"/>
            <a:ext cx="2286000" cy="246221"/>
          </a:xfrm>
          <a:prstGeom prst="rect">
            <a:avLst/>
          </a:prstGeom>
          <a:noFill/>
        </p:spPr>
        <p:txBody>
          <a:bodyPr wrap="square" rtlCol="0">
            <a:spAutoFit/>
          </a:bodyPr>
          <a:lstStyle/>
          <a:p>
            <a:r>
              <a:rPr lang="en-GB" sz="1000" dirty="0"/>
              <a:t>© </a:t>
            </a:r>
            <a:r>
              <a:rPr lang="en-GB" sz="1000" dirty="0" err="1" smtClean="0"/>
              <a:t>shutterstock</a:t>
            </a:r>
            <a:r>
              <a:rPr lang="en-GB" sz="1000" dirty="0" smtClean="0"/>
              <a:t>/</a:t>
            </a:r>
            <a:r>
              <a:rPr lang="en-GB" sz="1000" dirty="0" err="1"/>
              <a:t>Aman</a:t>
            </a:r>
            <a:r>
              <a:rPr lang="en-GB" sz="1000" dirty="0"/>
              <a:t> Ahmed Khan</a:t>
            </a:r>
          </a:p>
        </p:txBody>
      </p:sp>
    </p:spTree>
    <p:extLst>
      <p:ext uri="{BB962C8B-B14F-4D97-AF65-F5344CB8AC3E}">
        <p14:creationId xmlns:p14="http://schemas.microsoft.com/office/powerpoint/2010/main" val="1872662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2">
      <a:dk1>
        <a:srgbClr val="E4E4E9"/>
      </a:dk1>
      <a:lt1>
        <a:srgbClr val="F8F8F8"/>
      </a:lt1>
      <a:dk2>
        <a:srgbClr val="353F4B"/>
      </a:dk2>
      <a:lt2>
        <a:srgbClr val="B0B4BD"/>
      </a:lt2>
      <a:accent1>
        <a:srgbClr val="4F81BD"/>
      </a:accent1>
      <a:accent2>
        <a:srgbClr val="E74230"/>
      </a:accent2>
      <a:accent3>
        <a:srgbClr val="AEAFB1"/>
      </a:accent3>
      <a:accent4>
        <a:srgbClr val="D4D4D4"/>
      </a:accent4>
      <a:accent5>
        <a:srgbClr val="B2C1DB"/>
      </a:accent5>
      <a:accent6>
        <a:srgbClr val="D13B2A"/>
      </a:accent6>
      <a:hlink>
        <a:srgbClr val="828893"/>
      </a:hlink>
      <a:folHlink>
        <a:srgbClr val="47515D"/>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hème Office 2">
        <a:dk1>
          <a:srgbClr val="E4E4E9"/>
        </a:dk1>
        <a:lt1>
          <a:srgbClr val="F8F8F8"/>
        </a:lt1>
        <a:dk2>
          <a:srgbClr val="353F4B"/>
        </a:dk2>
        <a:lt2>
          <a:srgbClr val="B0B4BD"/>
        </a:lt2>
        <a:accent1>
          <a:srgbClr val="4F81BD"/>
        </a:accent1>
        <a:accent2>
          <a:srgbClr val="E74230"/>
        </a:accent2>
        <a:accent3>
          <a:srgbClr val="AEAFB1"/>
        </a:accent3>
        <a:accent4>
          <a:srgbClr val="D4D4D4"/>
        </a:accent4>
        <a:accent5>
          <a:srgbClr val="B2C1DB"/>
        </a:accent5>
        <a:accent6>
          <a:srgbClr val="D13B2A"/>
        </a:accent6>
        <a:hlink>
          <a:srgbClr val="828893"/>
        </a:hlink>
        <a:folHlink>
          <a:srgbClr val="47515D"/>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Thème Office">
  <a:themeElements>
    <a:clrScheme name="Thème Office 2">
      <a:dk1>
        <a:srgbClr val="E4E4E9"/>
      </a:dk1>
      <a:lt1>
        <a:srgbClr val="F8F8F8"/>
      </a:lt1>
      <a:dk2>
        <a:srgbClr val="353F4B"/>
      </a:dk2>
      <a:lt2>
        <a:srgbClr val="B0B4BD"/>
      </a:lt2>
      <a:accent1>
        <a:srgbClr val="4F81BD"/>
      </a:accent1>
      <a:accent2>
        <a:srgbClr val="E74230"/>
      </a:accent2>
      <a:accent3>
        <a:srgbClr val="AEAFB1"/>
      </a:accent3>
      <a:accent4>
        <a:srgbClr val="D4D4D4"/>
      </a:accent4>
      <a:accent5>
        <a:srgbClr val="B2C1DB"/>
      </a:accent5>
      <a:accent6>
        <a:srgbClr val="D13B2A"/>
      </a:accent6>
      <a:hlink>
        <a:srgbClr val="828893"/>
      </a:hlink>
      <a:folHlink>
        <a:srgbClr val="47515D"/>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hème Office 2">
        <a:dk1>
          <a:srgbClr val="E4E4E9"/>
        </a:dk1>
        <a:lt1>
          <a:srgbClr val="F8F8F8"/>
        </a:lt1>
        <a:dk2>
          <a:srgbClr val="353F4B"/>
        </a:dk2>
        <a:lt2>
          <a:srgbClr val="B0B4BD"/>
        </a:lt2>
        <a:accent1>
          <a:srgbClr val="4F81BD"/>
        </a:accent1>
        <a:accent2>
          <a:srgbClr val="E74230"/>
        </a:accent2>
        <a:accent3>
          <a:srgbClr val="AEAFB1"/>
        </a:accent3>
        <a:accent4>
          <a:srgbClr val="D4D4D4"/>
        </a:accent4>
        <a:accent5>
          <a:srgbClr val="B2C1DB"/>
        </a:accent5>
        <a:accent6>
          <a:srgbClr val="D13B2A"/>
        </a:accent6>
        <a:hlink>
          <a:srgbClr val="828893"/>
        </a:hlink>
        <a:folHlink>
          <a:srgbClr val="47515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5931</TotalTime>
  <Words>2925</Words>
  <Application>Microsoft Office PowerPoint</Application>
  <PresentationFormat>On-screen Show (4:3)</PresentationFormat>
  <Paragraphs>275</Paragraphs>
  <Slides>19</Slides>
  <Notes>18</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1_Thème Office</vt:lpstr>
      <vt:lpstr>1_Custom Design</vt:lpstr>
      <vt:lpstr>2_Custom Design</vt:lpstr>
      <vt:lpstr>3_Custom Design</vt:lpstr>
      <vt:lpstr>4_Custom Design</vt:lpstr>
      <vt:lpstr>5_Custom Design</vt:lpstr>
      <vt:lpstr>6_Custom Design</vt:lpstr>
      <vt:lpstr>7_Custom Design</vt:lpstr>
      <vt:lpstr>5_Thème Office</vt:lpstr>
      <vt:lpstr>PowerPoint Presentation</vt:lpstr>
      <vt:lpstr>PowerPoint Presentation</vt:lpstr>
      <vt:lpstr>The Policy! </vt:lpstr>
      <vt:lpstr>What is Puberty?</vt:lpstr>
      <vt:lpstr>Why does this issue need attention?</vt:lpstr>
      <vt:lpstr>Why Should Education Ministries  Get Involved? </vt:lpstr>
      <vt:lpstr>Conceptual Framework </vt:lpstr>
      <vt:lpstr>What is needed? </vt:lpstr>
      <vt:lpstr>What is UNESCO’s Role?</vt:lpstr>
      <vt:lpstr>Teaching and Learning (Individual)</vt:lpstr>
      <vt:lpstr>Teaching and Learning (Social)</vt:lpstr>
      <vt:lpstr>What is in the Book? </vt:lpstr>
      <vt:lpstr>What can the Education Sector do?</vt:lpstr>
      <vt:lpstr>What are the Main Messages?</vt:lpstr>
      <vt:lpstr>What are the Main Messages?</vt:lpstr>
      <vt:lpstr>What are the Main Messages?</vt:lpstr>
      <vt:lpstr>PowerPoint Presentation</vt:lpstr>
      <vt:lpstr>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Kettaneh, Audrey Nayla</dc:creator>
  <cp:lastModifiedBy>Chat, Nuria</cp:lastModifiedBy>
  <cp:revision>282</cp:revision>
  <cp:lastPrinted>2014-03-11T10:20:18Z</cp:lastPrinted>
  <dcterms:created xsi:type="dcterms:W3CDTF">2013-04-22T08:22:49Z</dcterms:created>
  <dcterms:modified xsi:type="dcterms:W3CDTF">2014-07-11T08:27:12Z</dcterms:modified>
</cp:coreProperties>
</file>